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9" r:id="rId3"/>
    <p:sldId id="271" r:id="rId4"/>
    <p:sldId id="273" r:id="rId5"/>
    <p:sldId id="274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F7B309"/>
    <a:srgbClr val="A56FD7"/>
    <a:srgbClr val="9751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42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EF0707-3B1E-40EB-ADE5-94C287352E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E2FE890-3113-AB89-1CC8-F0F70A6088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EEA7843-0FAF-49D2-4126-400757689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AD36-2CA0-4FF4-9CDB-6392F0E301E5}" type="datetimeFigureOut">
              <a:rPr lang="ru-RU" smtClean="0"/>
              <a:t>07.04.2024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BCD010A-07BD-B6EF-FA6F-7F7142F3C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15837BC-AF3B-B073-24A8-590028BA9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EA498-62BD-42D0-826A-7CB850FF7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078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6D3E41-1316-269D-8E35-405F16412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2384B15-B0FC-104B-9462-1044228B68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8184D92-6BA0-4AD9-601B-73912927D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AD36-2CA0-4FF4-9CDB-6392F0E301E5}" type="datetimeFigureOut">
              <a:rPr lang="ru-RU" smtClean="0"/>
              <a:t>07.04.2024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BE99BA1-B590-701D-4731-441DBA243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4BEF7D0-9816-A007-35F0-90E941080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EA498-62BD-42D0-826A-7CB850FF7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397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1918D3C-5B3E-0E07-86E9-38473B4C12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E874479-BFE0-A7D2-40E9-C1C80504C0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A0CC116-74C4-57B8-E3DD-EC704BA4D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AD36-2CA0-4FF4-9CDB-6392F0E301E5}" type="datetimeFigureOut">
              <a:rPr lang="ru-RU" smtClean="0"/>
              <a:t>07.04.2024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7E5A076-E95E-77EA-A518-618A18F23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81C4853-3232-9730-B99B-C8ACA7AD3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EA498-62BD-42D0-826A-7CB850FF7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664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9BEBEA-CF59-E997-4D06-5C9D1FB7C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3E97B16-A0FA-19CA-F5CA-A41E40491D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B9679F3-EEEB-A379-642B-9B52CDA03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AD36-2CA0-4FF4-9CDB-6392F0E301E5}" type="datetimeFigureOut">
              <a:rPr lang="ru-RU" smtClean="0"/>
              <a:t>07.04.2024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190496-402E-3EFE-0C59-746672028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56937BA-C799-2E84-0E7B-3417861F0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EA498-62BD-42D0-826A-7CB850FF7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718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624BB7-04BC-4BD7-32EF-6C65EE39E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C47F504-15DF-C6F4-FA25-3BDA8625A6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90644E1-BCCB-5BC2-37F3-F26E0EB8C9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AD36-2CA0-4FF4-9CDB-6392F0E301E5}" type="datetimeFigureOut">
              <a:rPr lang="ru-RU" smtClean="0"/>
              <a:t>07.04.2024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214BEE6-418C-3AF6-256A-6209587AD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B6CE42C-C2A8-99DD-2D66-D2D44AF5E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EA498-62BD-42D0-826A-7CB850FF7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193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20B1C2-FFBF-098A-461E-7EE709BB44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1ACAF8-4F44-B2D8-ACA7-0EA82B67A3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F546C2D-99F0-AAE7-B74D-B1BBC2713B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0B319EF-6391-043B-18CF-642C6312E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AD36-2CA0-4FF4-9CDB-6392F0E301E5}" type="datetimeFigureOut">
              <a:rPr lang="ru-RU" smtClean="0"/>
              <a:t>07.04.2024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A8B065C-42D7-7932-C1D3-80D63122F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B1130F1-2F93-B794-7D2D-91417F577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EA498-62BD-42D0-826A-7CB850FF7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61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4E9EA6-CA43-488C-BC89-8DD25E8FFC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EE6C408-3936-6351-C137-00FAA53E46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8A58D9A-2BD1-DA33-BF41-1B86947C77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CF81A5A-F266-8FF2-D306-AB3E97F419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9E8F73A-E363-6E24-35B6-D044682C3C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E6F8962-40A3-FE12-D27B-DE7BFCE1E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AD36-2CA0-4FF4-9CDB-6392F0E301E5}" type="datetimeFigureOut">
              <a:rPr lang="ru-RU" smtClean="0"/>
              <a:t>07.04.2024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C48D596-4B7E-90E5-17E6-BA98EAD7F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B8F304F-4A82-F5C1-F286-B83A6EF73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EA498-62BD-42D0-826A-7CB850FF7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320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94DCB1-AB50-9143-4755-CF9ACBBBB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595769B-720F-7E69-352A-21DC5CAEA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AD36-2CA0-4FF4-9CDB-6392F0E301E5}" type="datetimeFigureOut">
              <a:rPr lang="ru-RU" smtClean="0"/>
              <a:t>07.04.2024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A56685F-A101-8A8F-3671-29FA97589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4A3D573-13D7-D936-1FA8-FC08023A1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EA498-62BD-42D0-826A-7CB850FF7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985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2A77740-FAE6-F6D1-1C52-7F104105F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AD36-2CA0-4FF4-9CDB-6392F0E301E5}" type="datetimeFigureOut">
              <a:rPr lang="ru-RU" smtClean="0"/>
              <a:t>07.04.2024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DC386CC-99C7-824C-84B5-68FB1B8AE9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56E51DE-3DFC-9AE6-AA2B-8140340A8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EA498-62BD-42D0-826A-7CB850FF7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481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C997B4-84B4-FD4F-F7DC-5E06E2D57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DC42B91-361E-B4F2-7AB1-16F5C0919D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DAEFCD9-16E8-DBB0-299E-F48F677117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4164275-5F9B-9174-0F70-E7CD2994E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AD36-2CA0-4FF4-9CDB-6392F0E301E5}" type="datetimeFigureOut">
              <a:rPr lang="ru-RU" smtClean="0"/>
              <a:t>07.04.2024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89BEF3F-2DB5-BD37-A057-6BEE5626D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B2CE856-A411-8E2B-5011-1FA13F1AC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EA498-62BD-42D0-826A-7CB850FF7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773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A011FC-6250-BB00-2EF7-BFAE727BC3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6AA6481-D8A6-0814-D8D0-9F2BE97897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F4275BC-A4EC-C165-A13B-CB972DC78D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0A8D6D6-B555-B3D0-2163-F5CB8B383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7AD36-2CA0-4FF4-9CDB-6392F0E301E5}" type="datetimeFigureOut">
              <a:rPr lang="ru-RU" smtClean="0"/>
              <a:t>07.04.2024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EBAF21A-8ADA-018A-CBEA-17CBF66E3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55594B1-085B-C7A1-9EDE-CF5DB06C3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EA498-62BD-42D0-826A-7CB850FF7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970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B708ED-13E9-8977-C779-19794D400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3362FE2-5943-D80F-6847-D19817F41F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28E988A-4CF2-E853-45E0-89AD2F1F23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7AD36-2CA0-4FF4-9CDB-6392F0E301E5}" type="datetimeFigureOut">
              <a:rPr lang="ru-RU" smtClean="0"/>
              <a:t>07.04.2024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154C6B8-EC6B-180E-6B50-4019A34B08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BE3BA74-428F-8309-63F8-34D1C0EE2D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EEA498-62BD-42D0-826A-7CB850FF74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15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E76717A-599E-28F5-B322-F858652581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843"/>
            <a:ext cx="12192000" cy="685799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FC716DC-FB40-9A0D-5820-E4D6444B9D77}"/>
              </a:ext>
            </a:extLst>
          </p:cNvPr>
          <p:cNvSpPr txBox="1"/>
          <p:nvPr/>
        </p:nvSpPr>
        <p:spPr>
          <a:xfrm>
            <a:off x="2420357" y="1051015"/>
            <a:ext cx="730409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>
                <a:solidFill>
                  <a:srgbClr val="7030A0"/>
                </a:solidFill>
                <a:latin typeface="Bahnschrift Light Condensed" panose="020B0502040204020203" pitchFamily="34" charset="0"/>
              </a:rPr>
              <a:t>Вычисление </a:t>
            </a:r>
          </a:p>
          <a:p>
            <a:r>
              <a:rPr lang="ru-RU" sz="8000" b="1" dirty="0">
                <a:solidFill>
                  <a:srgbClr val="7030A0"/>
                </a:solidFill>
                <a:latin typeface="Bahnschrift Light Condensed" panose="020B0502040204020203" pitchFamily="34" charset="0"/>
              </a:rPr>
              <a:t>кратчайшего </a:t>
            </a:r>
          </a:p>
          <a:p>
            <a:r>
              <a:rPr lang="ru-RU" sz="8000" b="1" dirty="0">
                <a:solidFill>
                  <a:srgbClr val="7030A0"/>
                </a:solidFill>
                <a:latin typeface="Bahnschrift Light Condensed" panose="020B0502040204020203" pitchFamily="34" charset="0"/>
              </a:rPr>
              <a:t>пути</a:t>
            </a:r>
          </a:p>
          <a:p>
            <a:endParaRPr lang="ru-RU" sz="6000" b="1" dirty="0">
              <a:solidFill>
                <a:srgbClr val="7030A0"/>
              </a:solidFill>
            </a:endParaRPr>
          </a:p>
          <a:p>
            <a:r>
              <a:rPr lang="ru-RU" sz="6000" dirty="0">
                <a:solidFill>
                  <a:srgbClr val="F7B309"/>
                </a:solidFill>
                <a:latin typeface="Bahnschrift Light Condensed" panose="020B0502040204020203" pitchFamily="34" charset="0"/>
              </a:rPr>
              <a:t>Алгоритм Дейкстры</a:t>
            </a:r>
          </a:p>
        </p:txBody>
      </p:sp>
      <p:sp>
        <p:nvSpPr>
          <p:cNvPr id="3" name="Овал 2">
            <a:extLst>
              <a:ext uri="{FF2B5EF4-FFF2-40B4-BE49-F238E27FC236}">
                <a16:creationId xmlns:a16="http://schemas.microsoft.com/office/drawing/2014/main" id="{06D18F25-7624-ADA3-86F3-DFF81D9FE091}"/>
              </a:ext>
            </a:extLst>
          </p:cNvPr>
          <p:cNvSpPr/>
          <p:nvPr/>
        </p:nvSpPr>
        <p:spPr>
          <a:xfrm>
            <a:off x="7418439" y="1917290"/>
            <a:ext cx="6120581" cy="5943600"/>
          </a:xfrm>
          <a:prstGeom prst="ellipse">
            <a:avLst/>
          </a:prstGeom>
          <a:solidFill>
            <a:srgbClr val="F7B30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891171EF-7E1B-B8F4-EA28-4A0E30981EE8}"/>
              </a:ext>
            </a:extLst>
          </p:cNvPr>
          <p:cNvSpPr/>
          <p:nvPr/>
        </p:nvSpPr>
        <p:spPr>
          <a:xfrm>
            <a:off x="8093668" y="2479694"/>
            <a:ext cx="4829851" cy="491170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48646883-0B20-64D5-7857-F293985A29A5}"/>
              </a:ext>
            </a:extLst>
          </p:cNvPr>
          <p:cNvSpPr/>
          <p:nvPr/>
        </p:nvSpPr>
        <p:spPr>
          <a:xfrm>
            <a:off x="9697556" y="174674"/>
            <a:ext cx="4360607" cy="4450080"/>
          </a:xfrm>
          <a:prstGeom prst="ellipse">
            <a:avLst/>
          </a:prstGeom>
          <a:solidFill>
            <a:srgbClr val="A56FD7"/>
          </a:solidFill>
          <a:ln>
            <a:solidFill>
              <a:srgbClr val="A56F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697491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BC60D161-7085-2FD0-C7D4-295FCB8901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C49E9EAE-B897-4C04-81CD-163C339F90D2}"/>
              </a:ext>
            </a:extLst>
          </p:cNvPr>
          <p:cNvCxnSpPr>
            <a:stCxn id="2" idx="4"/>
            <a:endCxn id="8" idx="0"/>
          </p:cNvCxnSpPr>
          <p:nvPr/>
        </p:nvCxnSpPr>
        <p:spPr>
          <a:xfrm>
            <a:off x="4568722" y="934990"/>
            <a:ext cx="0" cy="4988020"/>
          </a:xfrm>
          <a:prstGeom prst="line">
            <a:avLst/>
          </a:prstGeom>
          <a:ln w="38100">
            <a:solidFill>
              <a:srgbClr val="A56F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Овал 1">
            <a:extLst>
              <a:ext uri="{FF2B5EF4-FFF2-40B4-BE49-F238E27FC236}">
                <a16:creationId xmlns:a16="http://schemas.microsoft.com/office/drawing/2014/main" id="{04C557E9-06DB-3288-96BB-68F7178382C9}"/>
              </a:ext>
            </a:extLst>
          </p:cNvPr>
          <p:cNvSpPr/>
          <p:nvPr/>
        </p:nvSpPr>
        <p:spPr>
          <a:xfrm>
            <a:off x="3219244" y="109080"/>
            <a:ext cx="2698955" cy="825910"/>
          </a:xfrm>
          <a:prstGeom prst="ellipse">
            <a:avLst/>
          </a:prstGeom>
          <a:solidFill>
            <a:schemeClr val="bg1"/>
          </a:solidFill>
          <a:ln w="28575">
            <a:solidFill>
              <a:srgbClr val="A56F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Bahnschrift Light Condensed" panose="020B0502040204020203" pitchFamily="34" charset="0"/>
              </a:rPr>
              <a:t>НАЧАЛО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8DA974D-75D4-22B1-407E-CFB351B9CC7B}"/>
              </a:ext>
            </a:extLst>
          </p:cNvPr>
          <p:cNvSpPr/>
          <p:nvPr/>
        </p:nvSpPr>
        <p:spPr>
          <a:xfrm>
            <a:off x="2206522" y="2340654"/>
            <a:ext cx="4724400" cy="723900"/>
          </a:xfrm>
          <a:prstGeom prst="rect">
            <a:avLst/>
          </a:prstGeom>
          <a:solidFill>
            <a:schemeClr val="bg1"/>
          </a:solidFill>
          <a:ln w="28575">
            <a:solidFill>
              <a:srgbClr val="A56F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noProof="0" dirty="0">
                <a:solidFill>
                  <a:prstClr val="black"/>
                </a:solidFill>
                <a:latin typeface="Bahnschrift Light Condensed" panose="020B0502040204020203" pitchFamily="34" charset="0"/>
              </a:rPr>
              <a:t>Изобразить данные в виде графа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ahnschrift Light Condensed" panose="020B0502040204020203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AB0960C-2C70-ACF5-2363-5522975346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19475">
            <a:off x="8320287" y="675724"/>
            <a:ext cx="3271423" cy="3328388"/>
          </a:xfrm>
          <a:prstGeom prst="rect">
            <a:avLst/>
          </a:prstGeom>
        </p:spPr>
      </p:pic>
      <p:sp>
        <p:nvSpPr>
          <p:cNvPr id="8" name="Овал 7">
            <a:extLst>
              <a:ext uri="{FF2B5EF4-FFF2-40B4-BE49-F238E27FC236}">
                <a16:creationId xmlns:a16="http://schemas.microsoft.com/office/drawing/2014/main" id="{9B062F19-26DD-7270-32CC-D34F10D6305F}"/>
              </a:ext>
            </a:extLst>
          </p:cNvPr>
          <p:cNvSpPr/>
          <p:nvPr/>
        </p:nvSpPr>
        <p:spPr>
          <a:xfrm>
            <a:off x="3219244" y="5923010"/>
            <a:ext cx="2698955" cy="825910"/>
          </a:xfrm>
          <a:prstGeom prst="ellipse">
            <a:avLst/>
          </a:prstGeom>
          <a:solidFill>
            <a:schemeClr val="bg1"/>
          </a:solidFill>
          <a:ln w="28575">
            <a:solidFill>
              <a:srgbClr val="A56F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Bahnschrift Light Condensed" panose="020B0502040204020203" pitchFamily="34" charset="0"/>
              </a:rPr>
              <a:t>КОНЕЦ</a:t>
            </a:r>
          </a:p>
        </p:txBody>
      </p:sp>
      <p:sp>
        <p:nvSpPr>
          <p:cNvPr id="9" name="Параллелограмм 8">
            <a:extLst>
              <a:ext uri="{FF2B5EF4-FFF2-40B4-BE49-F238E27FC236}">
                <a16:creationId xmlns:a16="http://schemas.microsoft.com/office/drawing/2014/main" id="{102DAA1D-4468-668D-822F-CCD82BECF52F}"/>
              </a:ext>
            </a:extLst>
          </p:cNvPr>
          <p:cNvSpPr/>
          <p:nvPr/>
        </p:nvSpPr>
        <p:spPr>
          <a:xfrm>
            <a:off x="3161376" y="4706910"/>
            <a:ext cx="2814689" cy="743577"/>
          </a:xfrm>
          <a:prstGeom prst="parallelogram">
            <a:avLst>
              <a:gd name="adj" fmla="val 74882"/>
            </a:avLst>
          </a:prstGeom>
          <a:solidFill>
            <a:schemeClr val="bg1"/>
          </a:solidFill>
          <a:ln w="28575">
            <a:solidFill>
              <a:srgbClr val="A56F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>
                <a:solidFill>
                  <a:prstClr val="black"/>
                </a:solidFill>
                <a:latin typeface="Bahnschrift Light Condensed" panose="020B0502040204020203" pitchFamily="34" charset="0"/>
              </a:rPr>
              <a:t>Кратчайший путь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ahnschrift Light Condensed" panose="020B0502040204020203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6369DC14-A11A-9F97-8DDE-A4B74E83AC4F}"/>
              </a:ext>
            </a:extLst>
          </p:cNvPr>
          <p:cNvSpPr/>
          <p:nvPr/>
        </p:nvSpPr>
        <p:spPr>
          <a:xfrm>
            <a:off x="2206522" y="3550733"/>
            <a:ext cx="4724400" cy="723900"/>
          </a:xfrm>
          <a:prstGeom prst="rect">
            <a:avLst/>
          </a:prstGeom>
          <a:solidFill>
            <a:schemeClr val="bg1"/>
          </a:solidFill>
          <a:ln w="28575">
            <a:solidFill>
              <a:srgbClr val="A56F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ru-RU" sz="2400" dirty="0">
                <a:solidFill>
                  <a:prstClr val="black"/>
                </a:solidFill>
                <a:latin typeface="Bahnschrift Light Condensed" panose="020B0502040204020203" pitchFamily="34" charset="0"/>
              </a:rPr>
              <a:t>Рассчитать по графу кратчайший путь</a:t>
            </a:r>
          </a:p>
        </p:txBody>
      </p:sp>
      <p:sp>
        <p:nvSpPr>
          <p:cNvPr id="15" name="Параллелограмм 14">
            <a:extLst>
              <a:ext uri="{FF2B5EF4-FFF2-40B4-BE49-F238E27FC236}">
                <a16:creationId xmlns:a16="http://schemas.microsoft.com/office/drawing/2014/main" id="{6D93F038-95A9-696F-12C7-AA03A3D92F0E}"/>
              </a:ext>
            </a:extLst>
          </p:cNvPr>
          <p:cNvSpPr/>
          <p:nvPr/>
        </p:nvSpPr>
        <p:spPr>
          <a:xfrm>
            <a:off x="3161376" y="1266033"/>
            <a:ext cx="2814689" cy="743577"/>
          </a:xfrm>
          <a:prstGeom prst="parallelogram">
            <a:avLst>
              <a:gd name="adj" fmla="val 74882"/>
            </a:avLst>
          </a:prstGeom>
          <a:solidFill>
            <a:schemeClr val="bg1"/>
          </a:solidFill>
          <a:ln w="28575">
            <a:solidFill>
              <a:srgbClr val="A56F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ahnschrift Light Condensed" panose="020B0502040204020203" pitchFamily="34" charset="0"/>
                <a:ea typeface="+mn-ea"/>
                <a:cs typeface="+mn-cs"/>
              </a:rPr>
              <a:t>Таблица данных</a:t>
            </a:r>
          </a:p>
        </p:txBody>
      </p:sp>
    </p:spTree>
    <p:extLst>
      <p:ext uri="{BB962C8B-B14F-4D97-AF65-F5344CB8AC3E}">
        <p14:creationId xmlns:p14="http://schemas.microsoft.com/office/powerpoint/2010/main" val="28653117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8" grpId="0" animBg="1"/>
      <p:bldP spid="9" grpId="0" animBg="1"/>
      <p:bldP spid="10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BC60D161-7085-2FD0-C7D4-295FCB8901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9B0E518-6CB6-DBAD-9162-84A06C86E641}"/>
              </a:ext>
            </a:extLst>
          </p:cNvPr>
          <p:cNvSpPr txBox="1"/>
          <p:nvPr/>
        </p:nvSpPr>
        <p:spPr>
          <a:xfrm>
            <a:off x="1255345" y="121881"/>
            <a:ext cx="75659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7030A0"/>
                </a:solidFill>
              </a:rPr>
              <a:t>Шаг 1: Построить граф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0105D12-E3DC-7FE0-ADAA-3C3B215C43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19475">
            <a:off x="8320287" y="675724"/>
            <a:ext cx="3271423" cy="3328388"/>
          </a:xfrm>
          <a:prstGeom prst="rect">
            <a:avLst/>
          </a:prstGeom>
        </p:spPr>
      </p:pic>
      <p:sp>
        <p:nvSpPr>
          <p:cNvPr id="3" name="Овал 2">
            <a:extLst>
              <a:ext uri="{FF2B5EF4-FFF2-40B4-BE49-F238E27FC236}">
                <a16:creationId xmlns:a16="http://schemas.microsoft.com/office/drawing/2014/main" id="{D08F4F9C-5E7A-8521-C35D-7E40B77F8EBD}"/>
              </a:ext>
            </a:extLst>
          </p:cNvPr>
          <p:cNvSpPr/>
          <p:nvPr/>
        </p:nvSpPr>
        <p:spPr>
          <a:xfrm>
            <a:off x="843631" y="2728451"/>
            <a:ext cx="294967" cy="309716"/>
          </a:xfrm>
          <a:prstGeom prst="ellipse">
            <a:avLst/>
          </a:prstGeom>
          <a:solidFill>
            <a:srgbClr val="A56FD7"/>
          </a:solidFill>
          <a:ln>
            <a:solidFill>
              <a:srgbClr val="A56F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17C6D4-2939-085A-CC3A-4BE4723B667B}"/>
              </a:ext>
            </a:extLst>
          </p:cNvPr>
          <p:cNvSpPr txBox="1"/>
          <p:nvPr/>
        </p:nvSpPr>
        <p:spPr>
          <a:xfrm>
            <a:off x="798145" y="2268157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Consolas" panose="020B0609020204030204" pitchFamily="49" charset="0"/>
              </a:rPr>
              <a:t>А</a:t>
            </a: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B52C97A8-A337-2E98-F8D9-FAD6D93D8A47}"/>
              </a:ext>
            </a:extLst>
          </p:cNvPr>
          <p:cNvSpPr/>
          <p:nvPr/>
        </p:nvSpPr>
        <p:spPr>
          <a:xfrm>
            <a:off x="3358519" y="1695140"/>
            <a:ext cx="294967" cy="309716"/>
          </a:xfrm>
          <a:prstGeom prst="ellipse">
            <a:avLst/>
          </a:prstGeom>
          <a:solidFill>
            <a:srgbClr val="A56FD7"/>
          </a:solidFill>
          <a:ln>
            <a:solidFill>
              <a:srgbClr val="A56F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1A5E108E-006A-7D74-8A37-A272FD5AEEF4}"/>
              </a:ext>
            </a:extLst>
          </p:cNvPr>
          <p:cNvSpPr/>
          <p:nvPr/>
        </p:nvSpPr>
        <p:spPr>
          <a:xfrm>
            <a:off x="2538816" y="3886508"/>
            <a:ext cx="294967" cy="309716"/>
          </a:xfrm>
          <a:prstGeom prst="ellipse">
            <a:avLst/>
          </a:prstGeom>
          <a:solidFill>
            <a:srgbClr val="A56FD7"/>
          </a:solidFill>
          <a:ln>
            <a:solidFill>
              <a:srgbClr val="A56F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BD51C541-1E11-1D08-ECCD-D29E85101D26}"/>
              </a:ext>
            </a:extLst>
          </p:cNvPr>
          <p:cNvCxnSpPr>
            <a:cxnSpLocks/>
            <a:stCxn id="3" idx="6"/>
            <a:endCxn id="5" idx="2"/>
          </p:cNvCxnSpPr>
          <p:nvPr/>
        </p:nvCxnSpPr>
        <p:spPr>
          <a:xfrm flipV="1">
            <a:off x="1138598" y="1849998"/>
            <a:ext cx="2219921" cy="1033311"/>
          </a:xfrm>
          <a:prstGeom prst="line">
            <a:avLst/>
          </a:prstGeom>
          <a:ln w="28575">
            <a:solidFill>
              <a:srgbClr val="A56F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53BB9FA6-E26C-9D2E-FA35-2CE67CD6DB0E}"/>
              </a:ext>
            </a:extLst>
          </p:cNvPr>
          <p:cNvCxnSpPr>
            <a:stCxn id="3" idx="5"/>
            <a:endCxn id="6" idx="2"/>
          </p:cNvCxnSpPr>
          <p:nvPr/>
        </p:nvCxnSpPr>
        <p:spPr>
          <a:xfrm>
            <a:off x="1095401" y="2992810"/>
            <a:ext cx="1443415" cy="1048556"/>
          </a:xfrm>
          <a:prstGeom prst="line">
            <a:avLst/>
          </a:prstGeom>
          <a:ln w="28575">
            <a:solidFill>
              <a:srgbClr val="A56F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вал 19">
            <a:extLst>
              <a:ext uri="{FF2B5EF4-FFF2-40B4-BE49-F238E27FC236}">
                <a16:creationId xmlns:a16="http://schemas.microsoft.com/office/drawing/2014/main" id="{65E092FF-EA4C-C74B-1DC3-04E1ACBF601B}"/>
              </a:ext>
            </a:extLst>
          </p:cNvPr>
          <p:cNvSpPr/>
          <p:nvPr/>
        </p:nvSpPr>
        <p:spPr>
          <a:xfrm>
            <a:off x="5235021" y="2562894"/>
            <a:ext cx="294967" cy="309716"/>
          </a:xfrm>
          <a:prstGeom prst="ellipse">
            <a:avLst/>
          </a:prstGeom>
          <a:solidFill>
            <a:srgbClr val="A56FD7"/>
          </a:solidFill>
          <a:ln>
            <a:solidFill>
              <a:srgbClr val="A56F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>
            <a:extLst>
              <a:ext uri="{FF2B5EF4-FFF2-40B4-BE49-F238E27FC236}">
                <a16:creationId xmlns:a16="http://schemas.microsoft.com/office/drawing/2014/main" id="{7E5D5E90-5ED8-3322-D2BF-F274B5700B67}"/>
              </a:ext>
            </a:extLst>
          </p:cNvPr>
          <p:cNvSpPr/>
          <p:nvPr/>
        </p:nvSpPr>
        <p:spPr>
          <a:xfrm>
            <a:off x="2708085" y="2997407"/>
            <a:ext cx="294967" cy="309716"/>
          </a:xfrm>
          <a:prstGeom prst="ellipse">
            <a:avLst/>
          </a:prstGeom>
          <a:solidFill>
            <a:srgbClr val="A56FD7"/>
          </a:solidFill>
          <a:ln>
            <a:solidFill>
              <a:srgbClr val="A56F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A7AC173-7753-F32D-8761-767D7E887477}"/>
              </a:ext>
            </a:extLst>
          </p:cNvPr>
          <p:cNvSpPr txBox="1"/>
          <p:nvPr/>
        </p:nvSpPr>
        <p:spPr>
          <a:xfrm>
            <a:off x="3506003" y="1187040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Consolas" panose="020B0609020204030204" pitchFamily="49" charset="0"/>
              </a:rPr>
              <a:t>B</a:t>
            </a:r>
            <a:endParaRPr lang="ru-RU" sz="3200" b="1" dirty="0">
              <a:latin typeface="Consolas" panose="020B0609020204030204" pitchFamily="49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74BF317-8738-61BE-BBD0-3757E9F108AF}"/>
              </a:ext>
            </a:extLst>
          </p:cNvPr>
          <p:cNvSpPr txBox="1"/>
          <p:nvPr/>
        </p:nvSpPr>
        <p:spPr>
          <a:xfrm>
            <a:off x="2655605" y="2484711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Consolas" panose="020B0609020204030204" pitchFamily="49" charset="0"/>
              </a:rPr>
              <a:t>D</a:t>
            </a:r>
            <a:endParaRPr lang="ru-RU" sz="3200" b="1" dirty="0">
              <a:latin typeface="Consolas" panose="020B0609020204030204" pitchFamily="49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C519220-CB63-E62B-DD32-C34B14E021DE}"/>
              </a:ext>
            </a:extLst>
          </p:cNvPr>
          <p:cNvSpPr txBox="1"/>
          <p:nvPr/>
        </p:nvSpPr>
        <p:spPr>
          <a:xfrm>
            <a:off x="5201454" y="2031899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Consolas" panose="020B0609020204030204" pitchFamily="49" charset="0"/>
              </a:rPr>
              <a:t>E</a:t>
            </a:r>
            <a:endParaRPr lang="ru-RU" sz="3200" b="1" dirty="0">
              <a:latin typeface="Consolas" panose="020B0609020204030204" pitchFamily="49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81DE408-82F9-EDA8-6937-A51A460473E2}"/>
              </a:ext>
            </a:extLst>
          </p:cNvPr>
          <p:cNvSpPr txBox="1"/>
          <p:nvPr/>
        </p:nvSpPr>
        <p:spPr>
          <a:xfrm>
            <a:off x="2481549" y="4190834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Consolas" panose="020B0609020204030204" pitchFamily="49" charset="0"/>
              </a:rPr>
              <a:t>C</a:t>
            </a:r>
            <a:endParaRPr lang="ru-RU" sz="3200" b="1" dirty="0">
              <a:latin typeface="Consolas" panose="020B0609020204030204" pitchFamily="49" charset="0"/>
            </a:endParaRPr>
          </a:p>
        </p:txBody>
      </p:sp>
      <p:cxnSp>
        <p:nvCxnSpPr>
          <p:cNvPr id="28" name="Прямая соединительная линия 27">
            <a:extLst>
              <a:ext uri="{FF2B5EF4-FFF2-40B4-BE49-F238E27FC236}">
                <a16:creationId xmlns:a16="http://schemas.microsoft.com/office/drawing/2014/main" id="{C2703379-513F-8F80-3B82-E4E06A2DA8F1}"/>
              </a:ext>
            </a:extLst>
          </p:cNvPr>
          <p:cNvCxnSpPr>
            <a:cxnSpLocks/>
            <a:stCxn id="5" idx="6"/>
            <a:endCxn id="20" idx="2"/>
          </p:cNvCxnSpPr>
          <p:nvPr/>
        </p:nvCxnSpPr>
        <p:spPr>
          <a:xfrm>
            <a:off x="3653486" y="1849998"/>
            <a:ext cx="1581535" cy="867754"/>
          </a:xfrm>
          <a:prstGeom prst="line">
            <a:avLst/>
          </a:prstGeom>
          <a:ln w="28575">
            <a:solidFill>
              <a:srgbClr val="A56F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>
            <a:extLst>
              <a:ext uri="{FF2B5EF4-FFF2-40B4-BE49-F238E27FC236}">
                <a16:creationId xmlns:a16="http://schemas.microsoft.com/office/drawing/2014/main" id="{92FFC368-E7D8-C67E-F56E-5D4F3E5975B9}"/>
              </a:ext>
            </a:extLst>
          </p:cNvPr>
          <p:cNvCxnSpPr>
            <a:cxnSpLocks/>
            <a:stCxn id="5" idx="3"/>
            <a:endCxn id="21" idx="7"/>
          </p:cNvCxnSpPr>
          <p:nvPr/>
        </p:nvCxnSpPr>
        <p:spPr>
          <a:xfrm flipH="1">
            <a:off x="2959855" y="1959499"/>
            <a:ext cx="441861" cy="1083265"/>
          </a:xfrm>
          <a:prstGeom prst="line">
            <a:avLst/>
          </a:prstGeom>
          <a:ln w="28575">
            <a:solidFill>
              <a:srgbClr val="A56F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>
            <a:extLst>
              <a:ext uri="{FF2B5EF4-FFF2-40B4-BE49-F238E27FC236}">
                <a16:creationId xmlns:a16="http://schemas.microsoft.com/office/drawing/2014/main" id="{079F5C51-0FC7-3023-66E2-C9B3061AADC3}"/>
              </a:ext>
            </a:extLst>
          </p:cNvPr>
          <p:cNvCxnSpPr>
            <a:cxnSpLocks/>
            <a:stCxn id="6" idx="0"/>
            <a:endCxn id="21" idx="4"/>
          </p:cNvCxnSpPr>
          <p:nvPr/>
        </p:nvCxnSpPr>
        <p:spPr>
          <a:xfrm flipV="1">
            <a:off x="2686300" y="3307123"/>
            <a:ext cx="169269" cy="579385"/>
          </a:xfrm>
          <a:prstGeom prst="line">
            <a:avLst/>
          </a:prstGeom>
          <a:ln w="28575">
            <a:solidFill>
              <a:srgbClr val="A56F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>
            <a:extLst>
              <a:ext uri="{FF2B5EF4-FFF2-40B4-BE49-F238E27FC236}">
                <a16:creationId xmlns:a16="http://schemas.microsoft.com/office/drawing/2014/main" id="{355687D8-7F31-F39E-EFB7-7E770BDA5013}"/>
              </a:ext>
            </a:extLst>
          </p:cNvPr>
          <p:cNvCxnSpPr>
            <a:cxnSpLocks/>
            <a:stCxn id="6" idx="6"/>
            <a:endCxn id="20" idx="3"/>
          </p:cNvCxnSpPr>
          <p:nvPr/>
        </p:nvCxnSpPr>
        <p:spPr>
          <a:xfrm flipV="1">
            <a:off x="2833783" y="2827253"/>
            <a:ext cx="2444435" cy="1214113"/>
          </a:xfrm>
          <a:prstGeom prst="line">
            <a:avLst/>
          </a:prstGeom>
          <a:ln w="28575">
            <a:solidFill>
              <a:srgbClr val="A56F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>
            <a:extLst>
              <a:ext uri="{FF2B5EF4-FFF2-40B4-BE49-F238E27FC236}">
                <a16:creationId xmlns:a16="http://schemas.microsoft.com/office/drawing/2014/main" id="{E8EC84EB-63D3-6CE4-02DF-F2B800D0B827}"/>
              </a:ext>
            </a:extLst>
          </p:cNvPr>
          <p:cNvCxnSpPr>
            <a:cxnSpLocks/>
            <a:stCxn id="21" idx="6"/>
            <a:endCxn id="20" idx="2"/>
          </p:cNvCxnSpPr>
          <p:nvPr/>
        </p:nvCxnSpPr>
        <p:spPr>
          <a:xfrm flipV="1">
            <a:off x="3003052" y="2717752"/>
            <a:ext cx="2231969" cy="434513"/>
          </a:xfrm>
          <a:prstGeom prst="line">
            <a:avLst/>
          </a:prstGeom>
          <a:ln>
            <a:solidFill>
              <a:srgbClr val="A56F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55501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BC60D161-7085-2FD0-C7D4-295FCB8901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0" y="-83330"/>
            <a:ext cx="12192000" cy="68579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9B0E518-6CB6-DBAD-9162-84A06C86E641}"/>
              </a:ext>
            </a:extLst>
          </p:cNvPr>
          <p:cNvSpPr txBox="1"/>
          <p:nvPr/>
        </p:nvSpPr>
        <p:spPr>
          <a:xfrm>
            <a:off x="1401117" y="139850"/>
            <a:ext cx="75659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7030A0"/>
                </a:solidFill>
              </a:rPr>
              <a:t>Шаг 2: Найти кратчайший путь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0105D12-E3DC-7FE0-ADAA-3C3B215C43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19475">
            <a:off x="8320287" y="675724"/>
            <a:ext cx="3271423" cy="3328388"/>
          </a:xfrm>
          <a:prstGeom prst="rect">
            <a:avLst/>
          </a:prstGeom>
        </p:spPr>
      </p:pic>
      <p:sp>
        <p:nvSpPr>
          <p:cNvPr id="3" name="Овал 2">
            <a:extLst>
              <a:ext uri="{FF2B5EF4-FFF2-40B4-BE49-F238E27FC236}">
                <a16:creationId xmlns:a16="http://schemas.microsoft.com/office/drawing/2014/main" id="{D08F4F9C-5E7A-8521-C35D-7E40B77F8EBD}"/>
              </a:ext>
            </a:extLst>
          </p:cNvPr>
          <p:cNvSpPr/>
          <p:nvPr/>
        </p:nvSpPr>
        <p:spPr>
          <a:xfrm>
            <a:off x="843631" y="2728451"/>
            <a:ext cx="294967" cy="309716"/>
          </a:xfrm>
          <a:prstGeom prst="ellipse">
            <a:avLst/>
          </a:prstGeom>
          <a:solidFill>
            <a:srgbClr val="A56FD7"/>
          </a:solidFill>
          <a:ln>
            <a:solidFill>
              <a:srgbClr val="A56F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17C6D4-2939-085A-CC3A-4BE4723B667B}"/>
              </a:ext>
            </a:extLst>
          </p:cNvPr>
          <p:cNvSpPr txBox="1"/>
          <p:nvPr/>
        </p:nvSpPr>
        <p:spPr>
          <a:xfrm>
            <a:off x="798145" y="2268157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Consolas" panose="020B0609020204030204" pitchFamily="49" charset="0"/>
              </a:rPr>
              <a:t>А</a:t>
            </a: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B52C97A8-A337-2E98-F8D9-FAD6D93D8A47}"/>
              </a:ext>
            </a:extLst>
          </p:cNvPr>
          <p:cNvSpPr/>
          <p:nvPr/>
        </p:nvSpPr>
        <p:spPr>
          <a:xfrm>
            <a:off x="3358519" y="1695140"/>
            <a:ext cx="294967" cy="309716"/>
          </a:xfrm>
          <a:prstGeom prst="ellipse">
            <a:avLst/>
          </a:prstGeom>
          <a:solidFill>
            <a:srgbClr val="A56FD7"/>
          </a:solidFill>
          <a:ln>
            <a:solidFill>
              <a:srgbClr val="A56F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1A5E108E-006A-7D74-8A37-A272FD5AEEF4}"/>
              </a:ext>
            </a:extLst>
          </p:cNvPr>
          <p:cNvSpPr/>
          <p:nvPr/>
        </p:nvSpPr>
        <p:spPr>
          <a:xfrm>
            <a:off x="2538816" y="3886508"/>
            <a:ext cx="294967" cy="309716"/>
          </a:xfrm>
          <a:prstGeom prst="ellipse">
            <a:avLst/>
          </a:prstGeom>
          <a:solidFill>
            <a:srgbClr val="A56FD7"/>
          </a:solidFill>
          <a:ln>
            <a:solidFill>
              <a:srgbClr val="A56F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BD51C541-1E11-1D08-ECCD-D29E85101D26}"/>
              </a:ext>
            </a:extLst>
          </p:cNvPr>
          <p:cNvCxnSpPr>
            <a:cxnSpLocks/>
            <a:stCxn id="3" idx="6"/>
            <a:endCxn id="5" idx="2"/>
          </p:cNvCxnSpPr>
          <p:nvPr/>
        </p:nvCxnSpPr>
        <p:spPr>
          <a:xfrm flipV="1">
            <a:off x="1138598" y="1849998"/>
            <a:ext cx="2219921" cy="1033311"/>
          </a:xfrm>
          <a:prstGeom prst="line">
            <a:avLst/>
          </a:prstGeom>
          <a:ln w="28575">
            <a:solidFill>
              <a:srgbClr val="A56F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53BB9FA6-E26C-9D2E-FA35-2CE67CD6DB0E}"/>
              </a:ext>
            </a:extLst>
          </p:cNvPr>
          <p:cNvCxnSpPr>
            <a:stCxn id="3" idx="5"/>
            <a:endCxn id="6" idx="2"/>
          </p:cNvCxnSpPr>
          <p:nvPr/>
        </p:nvCxnSpPr>
        <p:spPr>
          <a:xfrm>
            <a:off x="1095401" y="2992810"/>
            <a:ext cx="1443415" cy="1048556"/>
          </a:xfrm>
          <a:prstGeom prst="line">
            <a:avLst/>
          </a:prstGeom>
          <a:ln w="28575">
            <a:solidFill>
              <a:srgbClr val="A56F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вал 19">
            <a:extLst>
              <a:ext uri="{FF2B5EF4-FFF2-40B4-BE49-F238E27FC236}">
                <a16:creationId xmlns:a16="http://schemas.microsoft.com/office/drawing/2014/main" id="{65E092FF-EA4C-C74B-1DC3-04E1ACBF601B}"/>
              </a:ext>
            </a:extLst>
          </p:cNvPr>
          <p:cNvSpPr/>
          <p:nvPr/>
        </p:nvSpPr>
        <p:spPr>
          <a:xfrm>
            <a:off x="5235021" y="2562894"/>
            <a:ext cx="294967" cy="309716"/>
          </a:xfrm>
          <a:prstGeom prst="ellipse">
            <a:avLst/>
          </a:prstGeom>
          <a:solidFill>
            <a:srgbClr val="A56FD7"/>
          </a:solidFill>
          <a:ln>
            <a:solidFill>
              <a:srgbClr val="A56F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>
            <a:extLst>
              <a:ext uri="{FF2B5EF4-FFF2-40B4-BE49-F238E27FC236}">
                <a16:creationId xmlns:a16="http://schemas.microsoft.com/office/drawing/2014/main" id="{7E5D5E90-5ED8-3322-D2BF-F274B5700B67}"/>
              </a:ext>
            </a:extLst>
          </p:cNvPr>
          <p:cNvSpPr/>
          <p:nvPr/>
        </p:nvSpPr>
        <p:spPr>
          <a:xfrm>
            <a:off x="2708085" y="2997407"/>
            <a:ext cx="294967" cy="309716"/>
          </a:xfrm>
          <a:prstGeom prst="ellipse">
            <a:avLst/>
          </a:prstGeom>
          <a:solidFill>
            <a:srgbClr val="A56FD7"/>
          </a:solidFill>
          <a:ln>
            <a:solidFill>
              <a:srgbClr val="A56F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A7AC173-7753-F32D-8761-767D7E887477}"/>
              </a:ext>
            </a:extLst>
          </p:cNvPr>
          <p:cNvSpPr txBox="1"/>
          <p:nvPr/>
        </p:nvSpPr>
        <p:spPr>
          <a:xfrm>
            <a:off x="3506003" y="1187040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Consolas" panose="020B0609020204030204" pitchFamily="49" charset="0"/>
              </a:rPr>
              <a:t>B</a:t>
            </a:r>
            <a:endParaRPr lang="ru-RU" sz="3200" b="1" dirty="0">
              <a:latin typeface="Consolas" panose="020B0609020204030204" pitchFamily="49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74BF317-8738-61BE-BBD0-3757E9F108AF}"/>
              </a:ext>
            </a:extLst>
          </p:cNvPr>
          <p:cNvSpPr txBox="1"/>
          <p:nvPr/>
        </p:nvSpPr>
        <p:spPr>
          <a:xfrm>
            <a:off x="2655605" y="2484711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Consolas" panose="020B0609020204030204" pitchFamily="49" charset="0"/>
              </a:rPr>
              <a:t>D</a:t>
            </a:r>
            <a:endParaRPr lang="ru-RU" sz="3200" b="1" dirty="0">
              <a:latin typeface="Consolas" panose="020B0609020204030204" pitchFamily="49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C519220-CB63-E62B-DD32-C34B14E021DE}"/>
              </a:ext>
            </a:extLst>
          </p:cNvPr>
          <p:cNvSpPr txBox="1"/>
          <p:nvPr/>
        </p:nvSpPr>
        <p:spPr>
          <a:xfrm>
            <a:off x="5201454" y="2031899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Consolas" panose="020B0609020204030204" pitchFamily="49" charset="0"/>
              </a:rPr>
              <a:t>E</a:t>
            </a:r>
            <a:endParaRPr lang="ru-RU" sz="3200" b="1" dirty="0">
              <a:latin typeface="Consolas" panose="020B0609020204030204" pitchFamily="49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81DE408-82F9-EDA8-6937-A51A460473E2}"/>
              </a:ext>
            </a:extLst>
          </p:cNvPr>
          <p:cNvSpPr txBox="1"/>
          <p:nvPr/>
        </p:nvSpPr>
        <p:spPr>
          <a:xfrm>
            <a:off x="2686299" y="4248893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Consolas" panose="020B0609020204030204" pitchFamily="49" charset="0"/>
              </a:rPr>
              <a:t>C</a:t>
            </a:r>
            <a:endParaRPr lang="ru-RU" sz="3200" b="1" dirty="0">
              <a:latin typeface="Consolas" panose="020B0609020204030204" pitchFamily="49" charset="0"/>
            </a:endParaRPr>
          </a:p>
        </p:txBody>
      </p:sp>
      <p:cxnSp>
        <p:nvCxnSpPr>
          <p:cNvPr id="28" name="Прямая соединительная линия 27">
            <a:extLst>
              <a:ext uri="{FF2B5EF4-FFF2-40B4-BE49-F238E27FC236}">
                <a16:creationId xmlns:a16="http://schemas.microsoft.com/office/drawing/2014/main" id="{C2703379-513F-8F80-3B82-E4E06A2DA8F1}"/>
              </a:ext>
            </a:extLst>
          </p:cNvPr>
          <p:cNvCxnSpPr>
            <a:cxnSpLocks/>
            <a:stCxn id="5" idx="6"/>
            <a:endCxn id="20" idx="2"/>
          </p:cNvCxnSpPr>
          <p:nvPr/>
        </p:nvCxnSpPr>
        <p:spPr>
          <a:xfrm>
            <a:off x="3653486" y="1849998"/>
            <a:ext cx="1581535" cy="867754"/>
          </a:xfrm>
          <a:prstGeom prst="line">
            <a:avLst/>
          </a:prstGeom>
          <a:ln w="28575">
            <a:solidFill>
              <a:srgbClr val="A56F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>
            <a:extLst>
              <a:ext uri="{FF2B5EF4-FFF2-40B4-BE49-F238E27FC236}">
                <a16:creationId xmlns:a16="http://schemas.microsoft.com/office/drawing/2014/main" id="{92FFC368-E7D8-C67E-F56E-5D4F3E5975B9}"/>
              </a:ext>
            </a:extLst>
          </p:cNvPr>
          <p:cNvCxnSpPr>
            <a:cxnSpLocks/>
            <a:stCxn id="5" idx="3"/>
            <a:endCxn id="21" idx="7"/>
          </p:cNvCxnSpPr>
          <p:nvPr/>
        </p:nvCxnSpPr>
        <p:spPr>
          <a:xfrm flipH="1">
            <a:off x="2959855" y="1959499"/>
            <a:ext cx="441861" cy="1083265"/>
          </a:xfrm>
          <a:prstGeom prst="line">
            <a:avLst/>
          </a:prstGeom>
          <a:ln w="28575">
            <a:solidFill>
              <a:srgbClr val="A56F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>
            <a:extLst>
              <a:ext uri="{FF2B5EF4-FFF2-40B4-BE49-F238E27FC236}">
                <a16:creationId xmlns:a16="http://schemas.microsoft.com/office/drawing/2014/main" id="{079F5C51-0FC7-3023-66E2-C9B3061AADC3}"/>
              </a:ext>
            </a:extLst>
          </p:cNvPr>
          <p:cNvCxnSpPr>
            <a:cxnSpLocks/>
            <a:stCxn id="6" idx="0"/>
            <a:endCxn id="21" idx="4"/>
          </p:cNvCxnSpPr>
          <p:nvPr/>
        </p:nvCxnSpPr>
        <p:spPr>
          <a:xfrm flipV="1">
            <a:off x="2686300" y="3307123"/>
            <a:ext cx="169269" cy="579385"/>
          </a:xfrm>
          <a:prstGeom prst="line">
            <a:avLst/>
          </a:prstGeom>
          <a:ln w="28575">
            <a:solidFill>
              <a:srgbClr val="A56F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>
            <a:extLst>
              <a:ext uri="{FF2B5EF4-FFF2-40B4-BE49-F238E27FC236}">
                <a16:creationId xmlns:a16="http://schemas.microsoft.com/office/drawing/2014/main" id="{355687D8-7F31-F39E-EFB7-7E770BDA5013}"/>
              </a:ext>
            </a:extLst>
          </p:cNvPr>
          <p:cNvCxnSpPr>
            <a:cxnSpLocks/>
            <a:stCxn id="6" idx="6"/>
            <a:endCxn id="20" idx="3"/>
          </p:cNvCxnSpPr>
          <p:nvPr/>
        </p:nvCxnSpPr>
        <p:spPr>
          <a:xfrm flipV="1">
            <a:off x="2833783" y="2827253"/>
            <a:ext cx="2444435" cy="1214113"/>
          </a:xfrm>
          <a:prstGeom prst="line">
            <a:avLst/>
          </a:prstGeom>
          <a:ln w="28575">
            <a:solidFill>
              <a:srgbClr val="A56F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>
            <a:extLst>
              <a:ext uri="{FF2B5EF4-FFF2-40B4-BE49-F238E27FC236}">
                <a16:creationId xmlns:a16="http://schemas.microsoft.com/office/drawing/2014/main" id="{E8EC84EB-63D3-6CE4-02DF-F2B800D0B827}"/>
              </a:ext>
            </a:extLst>
          </p:cNvPr>
          <p:cNvCxnSpPr>
            <a:cxnSpLocks/>
            <a:stCxn id="21" idx="6"/>
            <a:endCxn id="20" idx="2"/>
          </p:cNvCxnSpPr>
          <p:nvPr/>
        </p:nvCxnSpPr>
        <p:spPr>
          <a:xfrm flipV="1">
            <a:off x="3003052" y="2717752"/>
            <a:ext cx="2231969" cy="434513"/>
          </a:xfrm>
          <a:prstGeom prst="line">
            <a:avLst/>
          </a:prstGeom>
          <a:ln w="28575">
            <a:solidFill>
              <a:srgbClr val="A56F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545BD06-85D2-732A-5B01-12CFB92B2383}"/>
              </a:ext>
            </a:extLst>
          </p:cNvPr>
          <p:cNvSpPr txBox="1"/>
          <p:nvPr/>
        </p:nvSpPr>
        <p:spPr>
          <a:xfrm>
            <a:off x="798145" y="3152265"/>
            <a:ext cx="4572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0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FF15574D-0A83-ED4E-BF11-F1F98EA43E56}"/>
              </a:ext>
            </a:extLst>
          </p:cNvPr>
          <p:cNvSpPr/>
          <p:nvPr/>
        </p:nvSpPr>
        <p:spPr>
          <a:xfrm>
            <a:off x="711641" y="3152265"/>
            <a:ext cx="582898" cy="5847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id="{0C923BA3-3B19-3D88-6939-54B13450FFB9}"/>
              </a:ext>
            </a:extLst>
          </p:cNvPr>
          <p:cNvCxnSpPr/>
          <p:nvPr/>
        </p:nvCxnSpPr>
        <p:spPr>
          <a:xfrm flipV="1">
            <a:off x="1515561" y="2057995"/>
            <a:ext cx="652248" cy="30865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9C02EB8B-F3F7-FBF0-1CD4-688F96194895}"/>
              </a:ext>
            </a:extLst>
          </p:cNvPr>
          <p:cNvCxnSpPr>
            <a:cxnSpLocks/>
          </p:cNvCxnSpPr>
          <p:nvPr/>
        </p:nvCxnSpPr>
        <p:spPr>
          <a:xfrm>
            <a:off x="1401117" y="3696663"/>
            <a:ext cx="619695" cy="48458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Овал 26">
            <a:extLst>
              <a:ext uri="{FF2B5EF4-FFF2-40B4-BE49-F238E27FC236}">
                <a16:creationId xmlns:a16="http://schemas.microsoft.com/office/drawing/2014/main" id="{1C8E6759-5441-6F99-CBF8-6E64BE2A7309}"/>
              </a:ext>
            </a:extLst>
          </p:cNvPr>
          <p:cNvSpPr/>
          <p:nvPr/>
        </p:nvSpPr>
        <p:spPr>
          <a:xfrm>
            <a:off x="9470333" y="1196054"/>
            <a:ext cx="582898" cy="5847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>
            <a:extLst>
              <a:ext uri="{FF2B5EF4-FFF2-40B4-BE49-F238E27FC236}">
                <a16:creationId xmlns:a16="http://schemas.microsoft.com/office/drawing/2014/main" id="{14C3F1A2-6324-D022-0240-67149DEEC29B}"/>
              </a:ext>
            </a:extLst>
          </p:cNvPr>
          <p:cNvSpPr/>
          <p:nvPr/>
        </p:nvSpPr>
        <p:spPr>
          <a:xfrm>
            <a:off x="10043324" y="1265223"/>
            <a:ext cx="582898" cy="5847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83A1230-0683-3B2D-90AB-EF7742D3534D}"/>
              </a:ext>
            </a:extLst>
          </p:cNvPr>
          <p:cNvSpPr txBox="1"/>
          <p:nvPr/>
        </p:nvSpPr>
        <p:spPr>
          <a:xfrm>
            <a:off x="4734232" y="4349054"/>
            <a:ext cx="60953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660066"/>
                </a:solidFill>
                <a:latin typeface="Consolas" panose="020B0609020204030204" pitchFamily="49" charset="0"/>
              </a:rPr>
              <a:t>1) Выезжаем из города А, ставим возле него «ноль» и обводим в кружок (чтобы попасть в город А, не нужно преодолевать какой-то путь)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9DFA3A6-D0BD-7119-9B0B-8AEA9ABABB6A}"/>
              </a:ext>
            </a:extLst>
          </p:cNvPr>
          <p:cNvSpPr txBox="1"/>
          <p:nvPr/>
        </p:nvSpPr>
        <p:spPr>
          <a:xfrm>
            <a:off x="4734232" y="4349054"/>
            <a:ext cx="60953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660066"/>
                </a:solidFill>
                <a:latin typeface="Consolas" panose="020B0609020204030204" pitchFamily="49" charset="0"/>
              </a:rPr>
              <a:t>2) Из города А можно попасть в города В и С.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5F5501B-837B-66D4-DE8C-DE5E53C5554D}"/>
              </a:ext>
            </a:extLst>
          </p:cNvPr>
          <p:cNvSpPr txBox="1"/>
          <p:nvPr/>
        </p:nvSpPr>
        <p:spPr>
          <a:xfrm>
            <a:off x="4734232" y="4371015"/>
            <a:ext cx="60953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660066"/>
                </a:solidFill>
                <a:latin typeface="Consolas" panose="020B0609020204030204" pitchFamily="49" charset="0"/>
              </a:rPr>
              <a:t>3) Из города А в город В ведет дорога длиной 5 км. Запишем это число возле города В.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E954766-8B79-16E2-989E-0D0103D9FF09}"/>
              </a:ext>
            </a:extLst>
          </p:cNvPr>
          <p:cNvSpPr txBox="1"/>
          <p:nvPr/>
        </p:nvSpPr>
        <p:spPr>
          <a:xfrm>
            <a:off x="3143499" y="1167024"/>
            <a:ext cx="4572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DDD0B5B-A96D-F2B4-67FC-7AEA048DE9C3}"/>
              </a:ext>
            </a:extLst>
          </p:cNvPr>
          <p:cNvSpPr txBox="1"/>
          <p:nvPr/>
        </p:nvSpPr>
        <p:spPr>
          <a:xfrm>
            <a:off x="4734232" y="4372836"/>
            <a:ext cx="60953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660066"/>
                </a:solidFill>
                <a:latin typeface="Consolas" panose="020B0609020204030204" pitchFamily="49" charset="0"/>
              </a:rPr>
              <a:t>4) Из города А в город С ведет дорога длиной 3 км. Запишем это число возле города С.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F90E2FC-A2F9-6C11-68E0-578F7601B97D}"/>
              </a:ext>
            </a:extLst>
          </p:cNvPr>
          <p:cNvSpPr txBox="1"/>
          <p:nvPr/>
        </p:nvSpPr>
        <p:spPr>
          <a:xfrm>
            <a:off x="2304655" y="4248892"/>
            <a:ext cx="4572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B2F496A-A907-8F46-7141-41553BD12257}"/>
              </a:ext>
            </a:extLst>
          </p:cNvPr>
          <p:cNvSpPr txBox="1"/>
          <p:nvPr/>
        </p:nvSpPr>
        <p:spPr>
          <a:xfrm>
            <a:off x="4734232" y="4350074"/>
            <a:ext cx="60953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660066"/>
                </a:solidFill>
                <a:latin typeface="Consolas" panose="020B0609020204030204" pitchFamily="49" charset="0"/>
              </a:rPr>
              <a:t>5) До города С путь короче, поэтому поедем в С. </a:t>
            </a:r>
          </a:p>
        </p:txBody>
      </p:sp>
      <p:sp>
        <p:nvSpPr>
          <p:cNvPr id="57" name="Овал 56">
            <a:extLst>
              <a:ext uri="{FF2B5EF4-FFF2-40B4-BE49-F238E27FC236}">
                <a16:creationId xmlns:a16="http://schemas.microsoft.com/office/drawing/2014/main" id="{2C53CA92-0A48-DBD6-12E5-AA5DB5DDA798}"/>
              </a:ext>
            </a:extLst>
          </p:cNvPr>
          <p:cNvSpPr/>
          <p:nvPr/>
        </p:nvSpPr>
        <p:spPr>
          <a:xfrm>
            <a:off x="2190965" y="4210345"/>
            <a:ext cx="582898" cy="5847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F62D6B0-6CD2-DF0D-E92A-89D48870A7C5}"/>
              </a:ext>
            </a:extLst>
          </p:cNvPr>
          <p:cNvSpPr txBox="1"/>
          <p:nvPr/>
        </p:nvSpPr>
        <p:spPr>
          <a:xfrm>
            <a:off x="4746240" y="4349054"/>
            <a:ext cx="60953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660066"/>
                </a:solidFill>
                <a:latin typeface="Consolas" panose="020B0609020204030204" pitchFamily="49" charset="0"/>
              </a:rPr>
              <a:t>6) Из города С ведут дороги в </a:t>
            </a:r>
            <a:r>
              <a:rPr lang="en-US" sz="2400" dirty="0">
                <a:solidFill>
                  <a:srgbClr val="660066"/>
                </a:solidFill>
                <a:latin typeface="Consolas" panose="020B0609020204030204" pitchFamily="49" charset="0"/>
              </a:rPr>
              <a:t>D</a:t>
            </a:r>
            <a:r>
              <a:rPr lang="ru-RU" sz="2400" dirty="0">
                <a:solidFill>
                  <a:srgbClr val="660066"/>
                </a:solidFill>
                <a:latin typeface="Consolas" panose="020B0609020204030204" pitchFamily="49" charset="0"/>
              </a:rPr>
              <a:t> и Е. </a:t>
            </a:r>
          </a:p>
        </p:txBody>
      </p:sp>
      <p:cxnSp>
        <p:nvCxnSpPr>
          <p:cNvPr id="59" name="Прямая со стрелкой 58">
            <a:extLst>
              <a:ext uri="{FF2B5EF4-FFF2-40B4-BE49-F238E27FC236}">
                <a16:creationId xmlns:a16="http://schemas.microsoft.com/office/drawing/2014/main" id="{B38CE45E-ECB4-A434-3CD9-BFE12B156A2C}"/>
              </a:ext>
            </a:extLst>
          </p:cNvPr>
          <p:cNvCxnSpPr>
            <a:cxnSpLocks/>
          </p:cNvCxnSpPr>
          <p:nvPr/>
        </p:nvCxnSpPr>
        <p:spPr>
          <a:xfrm flipV="1">
            <a:off x="2561090" y="3345670"/>
            <a:ext cx="103424" cy="38417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>
            <a:extLst>
              <a:ext uri="{FF2B5EF4-FFF2-40B4-BE49-F238E27FC236}">
                <a16:creationId xmlns:a16="http://schemas.microsoft.com/office/drawing/2014/main" id="{AD1763BC-7DD4-A539-5ADE-DD565B40EB7C}"/>
              </a:ext>
            </a:extLst>
          </p:cNvPr>
          <p:cNvCxnSpPr>
            <a:cxnSpLocks/>
          </p:cNvCxnSpPr>
          <p:nvPr/>
        </p:nvCxnSpPr>
        <p:spPr>
          <a:xfrm flipV="1">
            <a:off x="3085994" y="3537756"/>
            <a:ext cx="1125783" cy="56900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22CC6F9C-A2EB-A91F-6D2F-338AF27AED0D}"/>
              </a:ext>
            </a:extLst>
          </p:cNvPr>
          <p:cNvSpPr txBox="1"/>
          <p:nvPr/>
        </p:nvSpPr>
        <p:spPr>
          <a:xfrm>
            <a:off x="4758248" y="4368775"/>
            <a:ext cx="60953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660066"/>
                </a:solidFill>
                <a:latin typeface="Consolas" panose="020B0609020204030204" pitchFamily="49" charset="0"/>
              </a:rPr>
              <a:t>6) Длина дороги из С в </a:t>
            </a:r>
            <a:r>
              <a:rPr lang="en-US" sz="2400" dirty="0">
                <a:solidFill>
                  <a:srgbClr val="660066"/>
                </a:solidFill>
                <a:latin typeface="Consolas" panose="020B0609020204030204" pitchFamily="49" charset="0"/>
              </a:rPr>
              <a:t>D</a:t>
            </a:r>
            <a:r>
              <a:rPr lang="ru-RU" sz="2400" dirty="0">
                <a:solidFill>
                  <a:srgbClr val="660066"/>
                </a:solidFill>
                <a:latin typeface="Consolas" panose="020B0609020204030204" pitchFamily="49" charset="0"/>
              </a:rPr>
              <a:t> составляет 2 км. А в город С мы уже проделали путь в 3 км. </a:t>
            </a:r>
          </a:p>
          <a:p>
            <a:r>
              <a:rPr lang="ru-RU" sz="2400" dirty="0">
                <a:solidFill>
                  <a:srgbClr val="660066"/>
                </a:solidFill>
                <a:latin typeface="Consolas" panose="020B0609020204030204" pitchFamily="49" charset="0"/>
              </a:rPr>
              <a:t>3 + 2 = 5</a:t>
            </a:r>
          </a:p>
          <a:p>
            <a:r>
              <a:rPr lang="ru-RU" sz="2400" dirty="0">
                <a:solidFill>
                  <a:srgbClr val="660066"/>
                </a:solidFill>
                <a:latin typeface="Consolas" panose="020B0609020204030204" pitchFamily="49" charset="0"/>
              </a:rPr>
              <a:t>Записываем возле буквы </a:t>
            </a:r>
            <a:r>
              <a:rPr lang="en-US" sz="2400" dirty="0">
                <a:solidFill>
                  <a:srgbClr val="660066"/>
                </a:solidFill>
                <a:latin typeface="Consolas" panose="020B0609020204030204" pitchFamily="49" charset="0"/>
              </a:rPr>
              <a:t>D</a:t>
            </a:r>
            <a:r>
              <a:rPr lang="ru-RU" sz="2400" dirty="0">
                <a:solidFill>
                  <a:srgbClr val="660066"/>
                </a:solidFill>
                <a:latin typeface="Consolas" panose="020B0609020204030204" pitchFamily="49" charset="0"/>
              </a:rPr>
              <a:t> число 5.</a:t>
            </a:r>
          </a:p>
        </p:txBody>
      </p:sp>
      <p:sp>
        <p:nvSpPr>
          <p:cNvPr id="64" name="Овал 63">
            <a:extLst>
              <a:ext uri="{FF2B5EF4-FFF2-40B4-BE49-F238E27FC236}">
                <a16:creationId xmlns:a16="http://schemas.microsoft.com/office/drawing/2014/main" id="{D31C3488-1636-2191-A6D3-9FC105F94994}"/>
              </a:ext>
            </a:extLst>
          </p:cNvPr>
          <p:cNvSpPr/>
          <p:nvPr/>
        </p:nvSpPr>
        <p:spPr>
          <a:xfrm>
            <a:off x="10467320" y="2339000"/>
            <a:ext cx="582898" cy="5847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350B3230-6F66-BF25-98BE-63EB9CC33CE9}"/>
              </a:ext>
            </a:extLst>
          </p:cNvPr>
          <p:cNvSpPr txBox="1"/>
          <p:nvPr/>
        </p:nvSpPr>
        <p:spPr>
          <a:xfrm>
            <a:off x="2382012" y="2469347"/>
            <a:ext cx="4572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575FBFF-A64F-0BA8-B9F6-DB8753ACB24E}"/>
              </a:ext>
            </a:extLst>
          </p:cNvPr>
          <p:cNvSpPr txBox="1"/>
          <p:nvPr/>
        </p:nvSpPr>
        <p:spPr>
          <a:xfrm>
            <a:off x="4757591" y="4368775"/>
            <a:ext cx="60953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660066"/>
                </a:solidFill>
                <a:latin typeface="Consolas" panose="020B0609020204030204" pitchFamily="49" charset="0"/>
              </a:rPr>
              <a:t>7) Длина дороги из С в Е составляет 9 км. А в город С мы уже проделали путь в 3 км. </a:t>
            </a:r>
          </a:p>
          <a:p>
            <a:r>
              <a:rPr lang="ru-RU" sz="2400" dirty="0">
                <a:solidFill>
                  <a:srgbClr val="660066"/>
                </a:solidFill>
                <a:latin typeface="Consolas" panose="020B0609020204030204" pitchFamily="49" charset="0"/>
              </a:rPr>
              <a:t>3 + 9 = 12</a:t>
            </a:r>
          </a:p>
          <a:p>
            <a:r>
              <a:rPr lang="ru-RU" sz="2400" dirty="0">
                <a:solidFill>
                  <a:srgbClr val="660066"/>
                </a:solidFill>
                <a:latin typeface="Consolas" panose="020B0609020204030204" pitchFamily="49" charset="0"/>
              </a:rPr>
              <a:t>Записываем возле буквы Е число 12.</a:t>
            </a:r>
          </a:p>
        </p:txBody>
      </p:sp>
      <p:sp>
        <p:nvSpPr>
          <p:cNvPr id="67" name="Овал 66">
            <a:extLst>
              <a:ext uri="{FF2B5EF4-FFF2-40B4-BE49-F238E27FC236}">
                <a16:creationId xmlns:a16="http://schemas.microsoft.com/office/drawing/2014/main" id="{A6E6666E-4ABB-E12A-385A-63D10C3CCCD2}"/>
              </a:ext>
            </a:extLst>
          </p:cNvPr>
          <p:cNvSpPr/>
          <p:nvPr/>
        </p:nvSpPr>
        <p:spPr>
          <a:xfrm>
            <a:off x="10973783" y="2418110"/>
            <a:ext cx="582898" cy="5847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B19920F-1AE9-6662-D932-6C5E0D39AF26}"/>
              </a:ext>
            </a:extLst>
          </p:cNvPr>
          <p:cNvSpPr txBox="1"/>
          <p:nvPr/>
        </p:nvSpPr>
        <p:spPr>
          <a:xfrm>
            <a:off x="5586242" y="2059282"/>
            <a:ext cx="667142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12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315F6D6-74A4-3C0E-3EDA-80058FBB894F}"/>
              </a:ext>
            </a:extLst>
          </p:cNvPr>
          <p:cNvSpPr txBox="1"/>
          <p:nvPr/>
        </p:nvSpPr>
        <p:spPr>
          <a:xfrm>
            <a:off x="4766956" y="4350485"/>
            <a:ext cx="60953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660066"/>
                </a:solidFill>
                <a:latin typeface="Consolas" panose="020B0609020204030204" pitchFamily="49" charset="0"/>
              </a:rPr>
              <a:t>8) В города В и </a:t>
            </a:r>
            <a:r>
              <a:rPr lang="en-US" sz="2400" dirty="0">
                <a:solidFill>
                  <a:srgbClr val="660066"/>
                </a:solidFill>
                <a:latin typeface="Consolas" panose="020B0609020204030204" pitchFamily="49" charset="0"/>
              </a:rPr>
              <a:t>D</a:t>
            </a:r>
            <a:r>
              <a:rPr lang="ru-RU" sz="2400" dirty="0">
                <a:solidFill>
                  <a:srgbClr val="660066"/>
                </a:solidFill>
                <a:latin typeface="Consolas" panose="020B0609020204030204" pitchFamily="49" charset="0"/>
              </a:rPr>
              <a:t> мы попали одинаковым количеством километров, поэтому посетим их по очереди. Начнем с города В.</a:t>
            </a:r>
          </a:p>
        </p:txBody>
      </p:sp>
      <p:sp>
        <p:nvSpPr>
          <p:cNvPr id="71" name="Овал 70">
            <a:extLst>
              <a:ext uri="{FF2B5EF4-FFF2-40B4-BE49-F238E27FC236}">
                <a16:creationId xmlns:a16="http://schemas.microsoft.com/office/drawing/2014/main" id="{4E59C7BB-0526-762A-73FD-569FA1000C07}"/>
              </a:ext>
            </a:extLst>
          </p:cNvPr>
          <p:cNvSpPr/>
          <p:nvPr/>
        </p:nvSpPr>
        <p:spPr>
          <a:xfrm>
            <a:off x="3435120" y="1164363"/>
            <a:ext cx="582898" cy="5847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BF761C8-5696-BC8F-46BB-585B09A5DEBA}"/>
              </a:ext>
            </a:extLst>
          </p:cNvPr>
          <p:cNvSpPr txBox="1"/>
          <p:nvPr/>
        </p:nvSpPr>
        <p:spPr>
          <a:xfrm>
            <a:off x="4744590" y="4349054"/>
            <a:ext cx="60953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660066"/>
                </a:solidFill>
                <a:latin typeface="Consolas" panose="020B0609020204030204" pitchFamily="49" charset="0"/>
              </a:rPr>
              <a:t>9) Из города В есть две дороги: в </a:t>
            </a:r>
            <a:r>
              <a:rPr lang="en-US" sz="2400" dirty="0">
                <a:solidFill>
                  <a:srgbClr val="660066"/>
                </a:solidFill>
                <a:latin typeface="Consolas" panose="020B0609020204030204" pitchFamily="49" charset="0"/>
              </a:rPr>
              <a:t>D</a:t>
            </a:r>
            <a:r>
              <a:rPr lang="ru-RU" sz="2400" dirty="0">
                <a:solidFill>
                  <a:srgbClr val="660066"/>
                </a:solidFill>
                <a:latin typeface="Consolas" panose="020B0609020204030204" pitchFamily="49" charset="0"/>
              </a:rPr>
              <a:t> и Е.</a:t>
            </a:r>
          </a:p>
        </p:txBody>
      </p:sp>
      <p:cxnSp>
        <p:nvCxnSpPr>
          <p:cNvPr id="73" name="Прямая со стрелкой 72">
            <a:extLst>
              <a:ext uri="{FF2B5EF4-FFF2-40B4-BE49-F238E27FC236}">
                <a16:creationId xmlns:a16="http://schemas.microsoft.com/office/drawing/2014/main" id="{6BDD81C0-D813-EA3A-95E1-A1875E710200}"/>
              </a:ext>
            </a:extLst>
          </p:cNvPr>
          <p:cNvCxnSpPr>
            <a:cxnSpLocks/>
          </p:cNvCxnSpPr>
          <p:nvPr/>
        </p:nvCxnSpPr>
        <p:spPr>
          <a:xfrm flipH="1">
            <a:off x="3007444" y="2105433"/>
            <a:ext cx="188187" cy="41311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 стрелкой 74">
            <a:extLst>
              <a:ext uri="{FF2B5EF4-FFF2-40B4-BE49-F238E27FC236}">
                <a16:creationId xmlns:a16="http://schemas.microsoft.com/office/drawing/2014/main" id="{3540477A-EC56-C3E9-6CDB-D7A026C005F0}"/>
              </a:ext>
            </a:extLst>
          </p:cNvPr>
          <p:cNvCxnSpPr>
            <a:cxnSpLocks/>
          </p:cNvCxnSpPr>
          <p:nvPr/>
        </p:nvCxnSpPr>
        <p:spPr>
          <a:xfrm>
            <a:off x="4109238" y="1869907"/>
            <a:ext cx="809705" cy="44208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4473C18E-E581-DBBF-29E0-293277BC19B2}"/>
              </a:ext>
            </a:extLst>
          </p:cNvPr>
          <p:cNvSpPr txBox="1"/>
          <p:nvPr/>
        </p:nvSpPr>
        <p:spPr>
          <a:xfrm>
            <a:off x="4697439" y="4175098"/>
            <a:ext cx="609536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660066"/>
                </a:solidFill>
                <a:latin typeface="Consolas" panose="020B0609020204030204" pitchFamily="49" charset="0"/>
              </a:rPr>
              <a:t>10) В город </a:t>
            </a:r>
            <a:r>
              <a:rPr lang="en-US" sz="2400" dirty="0">
                <a:solidFill>
                  <a:srgbClr val="660066"/>
                </a:solidFill>
                <a:latin typeface="Consolas" panose="020B0609020204030204" pitchFamily="49" charset="0"/>
              </a:rPr>
              <a:t>D</a:t>
            </a:r>
            <a:r>
              <a:rPr lang="ru-RU" sz="2400" dirty="0">
                <a:solidFill>
                  <a:srgbClr val="660066"/>
                </a:solidFill>
                <a:latin typeface="Consolas" panose="020B0609020204030204" pitchFamily="49" charset="0"/>
              </a:rPr>
              <a:t> ведет дорога равная 7 км. И до города В мы уже преодолели 5 км.</a:t>
            </a:r>
          </a:p>
          <a:p>
            <a:r>
              <a:rPr lang="ru-RU" sz="2400" dirty="0">
                <a:solidFill>
                  <a:srgbClr val="660066"/>
                </a:solidFill>
                <a:latin typeface="Consolas" panose="020B0609020204030204" pitchFamily="49" charset="0"/>
              </a:rPr>
              <a:t>5 + 7 = 12</a:t>
            </a:r>
          </a:p>
          <a:p>
            <a:r>
              <a:rPr lang="ru-RU" sz="2400" dirty="0">
                <a:solidFill>
                  <a:srgbClr val="660066"/>
                </a:solidFill>
                <a:latin typeface="Consolas" panose="020B0609020204030204" pitchFamily="49" charset="0"/>
              </a:rPr>
              <a:t>Но через город С мы могли добраться более коротким путем, поэтому менять ничего не станем.</a:t>
            </a:r>
          </a:p>
        </p:txBody>
      </p:sp>
      <p:sp>
        <p:nvSpPr>
          <p:cNvPr id="78" name="Овал 77">
            <a:extLst>
              <a:ext uri="{FF2B5EF4-FFF2-40B4-BE49-F238E27FC236}">
                <a16:creationId xmlns:a16="http://schemas.microsoft.com/office/drawing/2014/main" id="{198A2360-8F9C-F5D8-55CA-E417E7D78FF1}"/>
              </a:ext>
            </a:extLst>
          </p:cNvPr>
          <p:cNvSpPr/>
          <p:nvPr/>
        </p:nvSpPr>
        <p:spPr>
          <a:xfrm>
            <a:off x="10514786" y="1824190"/>
            <a:ext cx="582898" cy="5847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DF61867-E815-5E09-5BEF-7125EBBAB9D8}"/>
              </a:ext>
            </a:extLst>
          </p:cNvPr>
          <p:cNvSpPr txBox="1"/>
          <p:nvPr/>
        </p:nvSpPr>
        <p:spPr>
          <a:xfrm>
            <a:off x="4704431" y="4156763"/>
            <a:ext cx="60953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660066"/>
                </a:solidFill>
                <a:latin typeface="Consolas" panose="020B0609020204030204" pitchFamily="49" charset="0"/>
              </a:rPr>
              <a:t>11) В город Е ведет дорога равная 4 км. И до города В мы уже преодолели 5 км.</a:t>
            </a:r>
          </a:p>
          <a:p>
            <a:r>
              <a:rPr lang="ru-RU" sz="2400" dirty="0">
                <a:solidFill>
                  <a:srgbClr val="660066"/>
                </a:solidFill>
                <a:latin typeface="Consolas" panose="020B0609020204030204" pitchFamily="49" charset="0"/>
              </a:rPr>
              <a:t>5 + 4 = 9</a:t>
            </a:r>
          </a:p>
          <a:p>
            <a:r>
              <a:rPr lang="ru-RU" sz="2400" dirty="0">
                <a:solidFill>
                  <a:srgbClr val="660066"/>
                </a:solidFill>
                <a:latin typeface="Consolas" panose="020B0609020204030204" pitchFamily="49" charset="0"/>
              </a:rPr>
              <a:t>Это меньше, чем 12, поэтому заменим 12 на 9.</a:t>
            </a:r>
          </a:p>
        </p:txBody>
      </p:sp>
      <p:sp>
        <p:nvSpPr>
          <p:cNvPr id="80" name="Овал 79">
            <a:extLst>
              <a:ext uri="{FF2B5EF4-FFF2-40B4-BE49-F238E27FC236}">
                <a16:creationId xmlns:a16="http://schemas.microsoft.com/office/drawing/2014/main" id="{65F200A1-89DA-25FF-352F-86E9B1590DB4}"/>
              </a:ext>
            </a:extLst>
          </p:cNvPr>
          <p:cNvSpPr/>
          <p:nvPr/>
        </p:nvSpPr>
        <p:spPr>
          <a:xfrm>
            <a:off x="11034068" y="1900343"/>
            <a:ext cx="582898" cy="5847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9A7F42D1-3E75-0D9F-6A80-5D38D12C53BC}"/>
              </a:ext>
            </a:extLst>
          </p:cNvPr>
          <p:cNvSpPr txBox="1"/>
          <p:nvPr/>
        </p:nvSpPr>
        <p:spPr>
          <a:xfrm>
            <a:off x="5641639" y="1869907"/>
            <a:ext cx="6368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FF0000"/>
                </a:solidFill>
                <a:latin typeface="Consolas" panose="020B0609020204030204" pitchFamily="49" charset="0"/>
              </a:rPr>
              <a:t>/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82337F2E-6833-247B-DA46-0A654BFEBB55}"/>
              </a:ext>
            </a:extLst>
          </p:cNvPr>
          <p:cNvSpPr txBox="1"/>
          <p:nvPr/>
        </p:nvSpPr>
        <p:spPr>
          <a:xfrm>
            <a:off x="6210187" y="2074265"/>
            <a:ext cx="45720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EA8A60F5-30EC-5DA1-5BD8-8DAE53FF2BDD}"/>
              </a:ext>
            </a:extLst>
          </p:cNvPr>
          <p:cNvSpPr txBox="1"/>
          <p:nvPr/>
        </p:nvSpPr>
        <p:spPr>
          <a:xfrm>
            <a:off x="4695131" y="4146275"/>
            <a:ext cx="60953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660066"/>
                </a:solidFill>
                <a:latin typeface="Consolas" panose="020B0609020204030204" pitchFamily="49" charset="0"/>
              </a:rPr>
              <a:t>12) Посетим последний город – город </a:t>
            </a:r>
            <a:r>
              <a:rPr lang="en-US" sz="2400" dirty="0">
                <a:solidFill>
                  <a:srgbClr val="660066"/>
                </a:solidFill>
                <a:latin typeface="Consolas" panose="020B0609020204030204" pitchFamily="49" charset="0"/>
              </a:rPr>
              <a:t>D</a:t>
            </a:r>
            <a:r>
              <a:rPr lang="ru-RU" sz="2400" dirty="0">
                <a:solidFill>
                  <a:srgbClr val="660066"/>
                </a:solidFill>
                <a:latin typeface="Consolas" panose="020B0609020204030204" pitchFamily="49" charset="0"/>
              </a:rPr>
              <a:t>.</a:t>
            </a:r>
          </a:p>
        </p:txBody>
      </p:sp>
      <p:sp>
        <p:nvSpPr>
          <p:cNvPr id="84" name="Овал 83">
            <a:extLst>
              <a:ext uri="{FF2B5EF4-FFF2-40B4-BE49-F238E27FC236}">
                <a16:creationId xmlns:a16="http://schemas.microsoft.com/office/drawing/2014/main" id="{42072EC9-8FE7-DEDE-CF82-5B115FA87FA3}"/>
              </a:ext>
            </a:extLst>
          </p:cNvPr>
          <p:cNvSpPr/>
          <p:nvPr/>
        </p:nvSpPr>
        <p:spPr>
          <a:xfrm>
            <a:off x="2581330" y="2471202"/>
            <a:ext cx="582898" cy="5847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B52F025-B271-CA5B-27D5-B21B0E61EFB6}"/>
              </a:ext>
            </a:extLst>
          </p:cNvPr>
          <p:cNvSpPr txBox="1"/>
          <p:nvPr/>
        </p:nvSpPr>
        <p:spPr>
          <a:xfrm>
            <a:off x="4688711" y="4167251"/>
            <a:ext cx="60953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660066"/>
                </a:solidFill>
                <a:latin typeface="Consolas" panose="020B0609020204030204" pitchFamily="49" charset="0"/>
              </a:rPr>
              <a:t>12) Из </a:t>
            </a:r>
            <a:r>
              <a:rPr lang="en-US" sz="2400" dirty="0">
                <a:solidFill>
                  <a:srgbClr val="660066"/>
                </a:solidFill>
                <a:latin typeface="Consolas" panose="020B0609020204030204" pitchFamily="49" charset="0"/>
              </a:rPr>
              <a:t>D </a:t>
            </a:r>
            <a:r>
              <a:rPr lang="ru-RU" sz="2400" dirty="0">
                <a:solidFill>
                  <a:srgbClr val="660066"/>
                </a:solidFill>
                <a:latin typeface="Consolas" panose="020B0609020204030204" pitchFamily="49" charset="0"/>
              </a:rPr>
              <a:t>в Е нужно преодолеть 6 км. В город </a:t>
            </a:r>
            <a:r>
              <a:rPr lang="en-US" sz="2400" dirty="0">
                <a:solidFill>
                  <a:srgbClr val="660066"/>
                </a:solidFill>
                <a:latin typeface="Consolas" panose="020B0609020204030204" pitchFamily="49" charset="0"/>
              </a:rPr>
              <a:t>D</a:t>
            </a:r>
            <a:r>
              <a:rPr lang="ru-RU" sz="2400" dirty="0">
                <a:solidFill>
                  <a:srgbClr val="660066"/>
                </a:solidFill>
                <a:latin typeface="Consolas" panose="020B0609020204030204" pitchFamily="49" charset="0"/>
              </a:rPr>
              <a:t> проехали 5 км.</a:t>
            </a:r>
          </a:p>
          <a:p>
            <a:r>
              <a:rPr lang="ru-RU" sz="2400" dirty="0">
                <a:solidFill>
                  <a:srgbClr val="660066"/>
                </a:solidFill>
                <a:latin typeface="Consolas" panose="020B0609020204030204" pitchFamily="49" charset="0"/>
              </a:rPr>
              <a:t>5 + 6 = 11.</a:t>
            </a:r>
          </a:p>
          <a:p>
            <a:r>
              <a:rPr lang="ru-RU" sz="2400" dirty="0">
                <a:solidFill>
                  <a:srgbClr val="660066"/>
                </a:solidFill>
                <a:latin typeface="Consolas" panose="020B0609020204030204" pitchFamily="49" charset="0"/>
              </a:rPr>
              <a:t>Это больше, чем 9. Из этого следует, что кратчайший путь из А в Е составляет 9 км (АВЕ)</a:t>
            </a:r>
          </a:p>
        </p:txBody>
      </p:sp>
    </p:spTree>
    <p:extLst>
      <p:ext uri="{BB962C8B-B14F-4D97-AF65-F5344CB8AC3E}">
        <p14:creationId xmlns:p14="http://schemas.microsoft.com/office/powerpoint/2010/main" val="26205405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9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4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15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65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800"/>
                            </p:stCondLst>
                            <p:childTnLst>
                              <p:par>
                                <p:cTn id="4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3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800"/>
                            </p:stCondLst>
                            <p:childTnLst>
                              <p:par>
                                <p:cTn id="4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800"/>
                            </p:stCondLst>
                            <p:childTnLst>
                              <p:par>
                                <p:cTn id="6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30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800"/>
                            </p:stCondLst>
                            <p:childTnLst>
                              <p:par>
                                <p:cTn id="6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800"/>
                            </p:stCondLst>
                            <p:childTnLst>
                              <p:par>
                                <p:cTn id="7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350"/>
                            </p:stCondLst>
                            <p:childTnLst>
                              <p:par>
                                <p:cTn id="8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800"/>
                            </p:stCondLst>
                            <p:childTnLst>
                              <p:par>
                                <p:cTn id="9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300"/>
                            </p:stCondLst>
                            <p:childTnLst>
                              <p:par>
                                <p:cTn id="10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250"/>
                            </p:stCondLst>
                            <p:childTnLst>
                              <p:par>
                                <p:cTn id="1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750"/>
                            </p:stCondLst>
                            <p:childTnLst>
                              <p:par>
                                <p:cTn id="1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6250"/>
                            </p:stCondLst>
                            <p:childTnLst>
                              <p:par>
                                <p:cTn id="12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350"/>
                            </p:stCondLst>
                            <p:childTnLst>
                              <p:par>
                                <p:cTn id="1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850"/>
                            </p:stCondLst>
                            <p:childTnLst>
                              <p:par>
                                <p:cTn id="1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6350"/>
                            </p:stCondLst>
                            <p:childTnLst>
                              <p:par>
                                <p:cTn id="13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5100"/>
                            </p:stCondLst>
                            <p:childTnLst>
                              <p:par>
                                <p:cTn id="15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950"/>
                            </p:stCondLst>
                            <p:childTnLst>
                              <p:par>
                                <p:cTn id="1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2450"/>
                            </p:stCondLst>
                            <p:childTnLst>
                              <p:par>
                                <p:cTn id="1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7550"/>
                            </p:stCondLst>
                            <p:childTnLst>
                              <p:par>
                                <p:cTn id="18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8050"/>
                            </p:stCondLst>
                            <p:childTnLst>
                              <p:par>
                                <p:cTn id="19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5500"/>
                            </p:stCondLst>
                            <p:childTnLst>
                              <p:par>
                                <p:cTn id="20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6000"/>
                            </p:stCondLst>
                            <p:childTnLst>
                              <p:par>
                                <p:cTn id="20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6500"/>
                            </p:stCondLst>
                            <p:childTnLst>
                              <p:par>
                                <p:cTn id="2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2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7000"/>
                            </p:stCondLst>
                            <p:childTnLst>
                              <p:par>
                                <p:cTn id="21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050"/>
                            </p:stCondLst>
                            <p:childTnLst>
                              <p:par>
                                <p:cTn id="2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6" fill="hold">
                      <p:stCondLst>
                        <p:cond delay="indefinite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7" grpId="0" animBg="1"/>
      <p:bldP spid="27" grpId="1" animBg="1"/>
      <p:bldP spid="29" grpId="0" animBg="1"/>
      <p:bldP spid="29" grpId="1" animBg="1"/>
      <p:bldP spid="49" grpId="0"/>
      <p:bldP spid="49" grpId="1"/>
      <p:bldP spid="50" grpId="0"/>
      <p:bldP spid="50" grpId="1"/>
      <p:bldP spid="51" grpId="0"/>
      <p:bldP spid="51" grpId="1"/>
      <p:bldP spid="54" grpId="0"/>
      <p:bldP spid="54" grpId="1"/>
      <p:bldP spid="56" grpId="0"/>
      <p:bldP spid="56" grpId="1"/>
      <p:bldP spid="57" grpId="0" animBg="1"/>
      <p:bldP spid="58" grpId="0"/>
      <p:bldP spid="58" grpId="1"/>
      <p:bldP spid="63" grpId="0"/>
      <p:bldP spid="63" grpId="1"/>
      <p:bldP spid="64" grpId="0" animBg="1"/>
      <p:bldP spid="64" grpId="1" animBg="1"/>
      <p:bldP spid="66" grpId="0"/>
      <p:bldP spid="66" grpId="1"/>
      <p:bldP spid="67" grpId="0" animBg="1"/>
      <p:bldP spid="67" grpId="1" animBg="1"/>
      <p:bldP spid="69" grpId="0"/>
      <p:bldP spid="69" grpId="1"/>
      <p:bldP spid="71" grpId="0" animBg="1"/>
      <p:bldP spid="72" grpId="0"/>
      <p:bldP spid="72" grpId="1"/>
      <p:bldP spid="77" grpId="0"/>
      <p:bldP spid="77" grpId="1"/>
      <p:bldP spid="78" grpId="0" animBg="1"/>
      <p:bldP spid="78" grpId="1" animBg="1"/>
      <p:bldP spid="79" grpId="0"/>
      <p:bldP spid="79" grpId="1"/>
      <p:bldP spid="80" grpId="0" animBg="1"/>
      <p:bldP spid="80" grpId="1" animBg="1"/>
      <p:bldP spid="81" grpId="0"/>
      <p:bldP spid="83" grpId="0"/>
      <p:bldP spid="83" grpId="1"/>
      <p:bldP spid="84" grpId="0" animBg="1"/>
      <p:bldP spid="85" grpId="0"/>
      <p:bldP spid="8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E76717A-599E-28F5-B322-F858652581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843"/>
            <a:ext cx="12192000" cy="685799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FC716DC-FB40-9A0D-5820-E4D6444B9D77}"/>
              </a:ext>
            </a:extLst>
          </p:cNvPr>
          <p:cNvSpPr txBox="1"/>
          <p:nvPr/>
        </p:nvSpPr>
        <p:spPr>
          <a:xfrm>
            <a:off x="2420357" y="1051015"/>
            <a:ext cx="730409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Bahnschrift Light Condensed" panose="020B0502040204020203" pitchFamily="34" charset="0"/>
                <a:ea typeface="+mn-ea"/>
                <a:cs typeface="+mn-cs"/>
              </a:rPr>
              <a:t>Вычисление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Bahnschrift Light Condensed" panose="020B0502040204020203" pitchFamily="34" charset="0"/>
                <a:ea typeface="+mn-ea"/>
                <a:cs typeface="+mn-cs"/>
              </a:rPr>
              <a:t>кратчайшего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Bahnschrift Light Condensed" panose="020B0502040204020203" pitchFamily="34" charset="0"/>
                <a:ea typeface="+mn-ea"/>
                <a:cs typeface="+mn-cs"/>
              </a:rPr>
              <a:t>пути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dirty="0">
                <a:ln>
                  <a:noFill/>
                </a:ln>
                <a:solidFill>
                  <a:srgbClr val="F7B309"/>
                </a:solidFill>
                <a:effectLst/>
                <a:uLnTx/>
                <a:uFillTx/>
                <a:latin typeface="Bahnschrift Light Condensed" panose="020B0502040204020203" pitchFamily="34" charset="0"/>
                <a:ea typeface="+mn-ea"/>
                <a:cs typeface="+mn-cs"/>
              </a:rPr>
              <a:t>Алгоритм Дейкстры</a:t>
            </a:r>
          </a:p>
        </p:txBody>
      </p:sp>
      <p:sp>
        <p:nvSpPr>
          <p:cNvPr id="3" name="Овал 2">
            <a:extLst>
              <a:ext uri="{FF2B5EF4-FFF2-40B4-BE49-F238E27FC236}">
                <a16:creationId xmlns:a16="http://schemas.microsoft.com/office/drawing/2014/main" id="{06D18F25-7624-ADA3-86F3-DFF81D9FE091}"/>
              </a:ext>
            </a:extLst>
          </p:cNvPr>
          <p:cNvSpPr/>
          <p:nvPr/>
        </p:nvSpPr>
        <p:spPr>
          <a:xfrm>
            <a:off x="7418439" y="1917290"/>
            <a:ext cx="6120581" cy="5943600"/>
          </a:xfrm>
          <a:prstGeom prst="ellipse">
            <a:avLst/>
          </a:prstGeom>
          <a:solidFill>
            <a:srgbClr val="F7B309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891171EF-7E1B-B8F4-EA28-4A0E30981EE8}"/>
              </a:ext>
            </a:extLst>
          </p:cNvPr>
          <p:cNvSpPr/>
          <p:nvPr/>
        </p:nvSpPr>
        <p:spPr>
          <a:xfrm>
            <a:off x="8093668" y="2479694"/>
            <a:ext cx="4829851" cy="491170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48646883-0B20-64D5-7857-F293985A29A5}"/>
              </a:ext>
            </a:extLst>
          </p:cNvPr>
          <p:cNvSpPr/>
          <p:nvPr/>
        </p:nvSpPr>
        <p:spPr>
          <a:xfrm>
            <a:off x="9697556" y="174674"/>
            <a:ext cx="4360607" cy="4450080"/>
          </a:xfrm>
          <a:prstGeom prst="ellipse">
            <a:avLst/>
          </a:prstGeom>
          <a:solidFill>
            <a:srgbClr val="A56FD7"/>
          </a:solidFill>
          <a:ln>
            <a:solidFill>
              <a:srgbClr val="A56F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340483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2174</TotalTime>
  <Words>411</Words>
  <Application>Microsoft Office PowerPoint</Application>
  <PresentationFormat>Широкоэкранный</PresentationFormat>
  <Paragraphs>59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Bahnschrift Light Condensed</vt:lpstr>
      <vt:lpstr>Calibri</vt:lpstr>
      <vt:lpstr>Calibri Light</vt:lpstr>
      <vt:lpstr>Consolas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Панков</dc:creator>
  <cp:lastModifiedBy>Панков</cp:lastModifiedBy>
  <cp:revision>43</cp:revision>
  <dcterms:created xsi:type="dcterms:W3CDTF">2024-02-06T16:00:03Z</dcterms:created>
  <dcterms:modified xsi:type="dcterms:W3CDTF">2024-04-07T09:14:47Z</dcterms:modified>
</cp:coreProperties>
</file>