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9" r:id="rId3"/>
    <p:sldId id="271" r:id="rId4"/>
    <p:sldId id="273" r:id="rId5"/>
    <p:sldId id="275" r:id="rId6"/>
    <p:sldId id="276" r:id="rId7"/>
    <p:sldId id="277" r:id="rId8"/>
    <p:sldId id="278" r:id="rId9"/>
    <p:sldId id="265" r:id="rId10"/>
    <p:sldId id="266" r:id="rId11"/>
    <p:sldId id="272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9751CB"/>
    <a:srgbClr val="F7B309"/>
    <a:srgbClr val="A56F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34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EF0707-3B1E-40EB-ADE5-94C287352E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E2FE890-3113-AB89-1CC8-F0F70A6088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EA7843-0FAF-49D2-4126-400757689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7AD36-2CA0-4FF4-9CDB-6392F0E301E5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CD010A-07BD-B6EF-FA6F-7F7142F3C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5837BC-AF3B-B073-24A8-590028BA9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078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6D3E41-1316-269D-8E35-405F1641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2384B15-B0FC-104B-9462-1044228B68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184D92-6BA0-4AD9-601B-73912927D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7AD36-2CA0-4FF4-9CDB-6392F0E301E5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E99BA1-B590-701D-4731-441DBA243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BEF7D0-9816-A007-35F0-90E941080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397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1918D3C-5B3E-0E07-86E9-38473B4C12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E874479-BFE0-A7D2-40E9-C1C80504C0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0CC116-74C4-57B8-E3DD-EC704BA4D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7AD36-2CA0-4FF4-9CDB-6392F0E301E5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E5A076-E95E-77EA-A518-618A18F23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1C4853-3232-9730-B99B-C8ACA7AD3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664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9BEBEA-CF59-E997-4D06-5C9D1FB7C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E97B16-A0FA-19CA-F5CA-A41E40491D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B9679F3-EEEB-A379-642B-9B52CDA03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7AD36-2CA0-4FF4-9CDB-6392F0E301E5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190496-402E-3EFE-0C59-746672028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6937BA-C799-2E84-0E7B-3417861F0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718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624BB7-04BC-4BD7-32EF-6C65EE39E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C47F504-15DF-C6F4-FA25-3BDA8625A6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90644E1-BCCB-5BC2-37F3-F26E0EB8C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7AD36-2CA0-4FF4-9CDB-6392F0E301E5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14BEE6-418C-3AF6-256A-6209587AD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6CE42C-C2A8-99DD-2D66-D2D44AF5E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193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20B1C2-FFBF-098A-461E-7EE709BB4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1ACAF8-4F44-B2D8-ACA7-0EA82B67A3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F546C2D-99F0-AAE7-B74D-B1BBC2713B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0B319EF-6391-043B-18CF-642C6312E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7AD36-2CA0-4FF4-9CDB-6392F0E301E5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A8B065C-42D7-7932-C1D3-80D63122F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B1130F1-2F93-B794-7D2D-91417F577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61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4E9EA6-CA43-488C-BC89-8DD25E8FF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EE6C408-3936-6351-C137-00FAA53E46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8A58D9A-2BD1-DA33-BF41-1B86947C77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CF81A5A-F266-8FF2-D306-AB3E97F419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9E8F73A-E363-6E24-35B6-D044682C3C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E6F8962-40A3-FE12-D27B-DE7BFCE1E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7AD36-2CA0-4FF4-9CDB-6392F0E301E5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C48D596-4B7E-90E5-17E6-BA98EAD7F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B8F304F-4A82-F5C1-F286-B83A6EF73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320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94DCB1-AB50-9143-4755-CF9ACBBBB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595769B-720F-7E69-352A-21DC5CAEA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7AD36-2CA0-4FF4-9CDB-6392F0E301E5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A56685F-A101-8A8F-3671-29FA97589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4A3D573-13D7-D936-1FA8-FC08023A1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985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2A77740-FAE6-F6D1-1C52-7F104105F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7AD36-2CA0-4FF4-9CDB-6392F0E301E5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DC386CC-99C7-824C-84B5-68FB1B8AE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56E51DE-3DFC-9AE6-AA2B-8140340A8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481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C997B4-84B4-FD4F-F7DC-5E06E2D57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C42B91-361E-B4F2-7AB1-16F5C0919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DAEFCD9-16E8-DBB0-299E-F48F677117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4164275-5F9B-9174-0F70-E7CD2994E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7AD36-2CA0-4FF4-9CDB-6392F0E301E5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89BEF3F-2DB5-BD37-A057-6BEE5626D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B2CE856-A411-8E2B-5011-1FA13F1AC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773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A011FC-6250-BB00-2EF7-BFAE727BC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6AA6481-D8A6-0814-D8D0-9F2BE97897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F4275BC-A4EC-C165-A13B-CB972DC78D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0A8D6D6-B555-B3D0-2163-F5CB8B383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7AD36-2CA0-4FF4-9CDB-6392F0E301E5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EBAF21A-8ADA-018A-CBEA-17CBF66E3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55594B1-085B-C7A1-9EDE-CF5DB06C3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970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B708ED-13E9-8977-C779-19794D400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3362FE2-5943-D80F-6847-D19817F41F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8E988A-4CF2-E853-45E0-89AD2F1F23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27AD36-2CA0-4FF4-9CDB-6392F0E301E5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154C6B8-EC6B-180E-6B50-4019A34B08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BE3BA74-428F-8309-63F8-34D1C0EE2D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EA498-62BD-42D0-826A-7CB850FF7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15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17/06/relationships/model3d" Target="../media/model3d2.glb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17/06/relationships/model3d" Target="../media/model3d2.glb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E76717A-599E-28F5-B322-F858652581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843"/>
            <a:ext cx="12192000" cy="68579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C716DC-FB40-9A0D-5820-E4D6444B9D77}"/>
              </a:ext>
            </a:extLst>
          </p:cNvPr>
          <p:cNvSpPr txBox="1"/>
          <p:nvPr/>
        </p:nvSpPr>
        <p:spPr>
          <a:xfrm>
            <a:off x="2626832" y="1051015"/>
            <a:ext cx="730409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>
                <a:solidFill>
                  <a:srgbClr val="7030A0"/>
                </a:solidFill>
                <a:latin typeface="Bahnschrift Light Condensed" panose="020B0502040204020203" pitchFamily="34" charset="0"/>
              </a:rPr>
              <a:t>Вычисление </a:t>
            </a:r>
          </a:p>
          <a:p>
            <a:r>
              <a:rPr lang="ru-RU" sz="8000" b="1" dirty="0">
                <a:solidFill>
                  <a:srgbClr val="7030A0"/>
                </a:solidFill>
                <a:latin typeface="Bahnschrift Light Condensed" panose="020B0502040204020203" pitchFamily="34" charset="0"/>
              </a:rPr>
              <a:t>кратчайшего </a:t>
            </a:r>
          </a:p>
          <a:p>
            <a:r>
              <a:rPr lang="ru-RU" sz="8000" b="1" dirty="0">
                <a:solidFill>
                  <a:srgbClr val="7030A0"/>
                </a:solidFill>
                <a:latin typeface="Bahnschrift Light Condensed" panose="020B0502040204020203" pitchFamily="34" charset="0"/>
              </a:rPr>
              <a:t>пути</a:t>
            </a:r>
          </a:p>
          <a:p>
            <a:endParaRPr lang="ru-RU" sz="6000" b="1" dirty="0">
              <a:solidFill>
                <a:srgbClr val="7030A0"/>
              </a:solidFill>
            </a:endParaRPr>
          </a:p>
          <a:p>
            <a:r>
              <a:rPr lang="en-US" sz="6000" dirty="0">
                <a:solidFill>
                  <a:srgbClr val="F7B309"/>
                </a:solidFill>
                <a:latin typeface="Bahnschrift Light Condensed" panose="020B0502040204020203" pitchFamily="34" charset="0"/>
              </a:rPr>
              <a:t>Python</a:t>
            </a:r>
            <a:endParaRPr lang="ru-RU" sz="6000" dirty="0">
              <a:solidFill>
                <a:srgbClr val="F7B309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06D18F25-7624-ADA3-86F3-DFF81D9FE091}"/>
              </a:ext>
            </a:extLst>
          </p:cNvPr>
          <p:cNvSpPr/>
          <p:nvPr/>
        </p:nvSpPr>
        <p:spPr>
          <a:xfrm>
            <a:off x="7418439" y="1917290"/>
            <a:ext cx="6120581" cy="5943600"/>
          </a:xfrm>
          <a:prstGeom prst="ellipse">
            <a:avLst/>
          </a:prstGeom>
          <a:solidFill>
            <a:srgbClr val="F7B30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891171EF-7E1B-B8F4-EA28-4A0E30981EE8}"/>
              </a:ext>
            </a:extLst>
          </p:cNvPr>
          <p:cNvSpPr/>
          <p:nvPr/>
        </p:nvSpPr>
        <p:spPr>
          <a:xfrm>
            <a:off x="8093668" y="2479694"/>
            <a:ext cx="4829851" cy="491170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48646883-0B20-64D5-7857-F293985A29A5}"/>
              </a:ext>
            </a:extLst>
          </p:cNvPr>
          <p:cNvSpPr/>
          <p:nvPr/>
        </p:nvSpPr>
        <p:spPr>
          <a:xfrm>
            <a:off x="9697556" y="174674"/>
            <a:ext cx="4360607" cy="4450080"/>
          </a:xfrm>
          <a:prstGeom prst="ellipse">
            <a:avLst/>
          </a:prstGeom>
          <a:solidFill>
            <a:srgbClr val="A56FD7"/>
          </a:solidFill>
          <a:ln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9" name="Трехмерная модель 8" descr="Ноутбук">
                <a:extLst>
                  <a:ext uri="{FF2B5EF4-FFF2-40B4-BE49-F238E27FC236}">
                    <a16:creationId xmlns:a16="http://schemas.microsoft.com/office/drawing/2014/main" id="{85DC7419-1DDC-8C9E-F171-7FC7288DB19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20371205"/>
                  </p:ext>
                </p:extLst>
              </p:nvPr>
            </p:nvGraphicFramePr>
            <p:xfrm>
              <a:off x="7711990" y="1978560"/>
              <a:ext cx="4778241" cy="4664020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4778241" cy="4664020"/>
                    </a:xfrm>
                    <a:prstGeom prst="rect">
                      <a:avLst/>
                    </a:prstGeom>
                  </am3d:spPr>
                  <am3d:camera>
                    <am3d:pos x="0" y="0" z="6542252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145800" d="1000000"/>
                    <am3d:preTrans dx="-543" dy="-12469323" dz="2456953"/>
                    <am3d:scale>
                      <am3d:sx n="1000000" d="1000000"/>
                      <am3d:sy n="1000000" d="1000000"/>
                      <am3d:sz n="1000000" d="1000000"/>
                    </am3d:scale>
                    <am3d:rot ax="1412516" ay="-3074976" az="-1125989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536838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9" name="Трехмерная модель 8" descr="Ноутбук">
                <a:extLst>
                  <a:ext uri="{FF2B5EF4-FFF2-40B4-BE49-F238E27FC236}">
                    <a16:creationId xmlns:a16="http://schemas.microsoft.com/office/drawing/2014/main" id="{85DC7419-1DDC-8C9E-F171-7FC7288DB19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711990" y="1978560"/>
                <a:ext cx="4778241" cy="46640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0" name="Трехмерная модель 9" descr="Змея">
                <a:extLst>
                  <a:ext uri="{FF2B5EF4-FFF2-40B4-BE49-F238E27FC236}">
                    <a16:creationId xmlns:a16="http://schemas.microsoft.com/office/drawing/2014/main" id="{D8BBE927-A9FE-B570-B03E-0F79B3B848F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34258583"/>
                  </p:ext>
                </p:extLst>
              </p:nvPr>
            </p:nvGraphicFramePr>
            <p:xfrm>
              <a:off x="7348946" y="3639902"/>
              <a:ext cx="3244235" cy="2977845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3244235" cy="2977845"/>
                    </a:xfrm>
                    <a:prstGeom prst="rect">
                      <a:avLst/>
                    </a:prstGeom>
                  </am3d:spPr>
                  <am3d:camera>
                    <am3d:pos x="0" y="0" z="5362226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8629499" d="1000000"/>
                    <am3d:preTrans dx="0" dy="-1831753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788609" ay="103664" az="24199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803923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0" name="Трехмерная модель 9" descr="Змея">
                <a:extLst>
                  <a:ext uri="{FF2B5EF4-FFF2-40B4-BE49-F238E27FC236}">
                    <a16:creationId xmlns:a16="http://schemas.microsoft.com/office/drawing/2014/main" id="{D8BBE927-A9FE-B570-B03E-0F79B3B848F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348946" y="3639902"/>
                <a:ext cx="3244235" cy="297784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68697491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3C4723-909A-F6FA-30E4-B3E3D2A5F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DADFFD8-F727-331D-EA61-BB135A4BD7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F04391-2072-8964-2B85-2EA930EDEC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0804" y="1169271"/>
            <a:ext cx="7157324" cy="41212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6C5B7B67-8183-2D55-F5AC-46DEBAD34B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872" y="81117"/>
            <a:ext cx="3404733" cy="346401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B5D82C0-9CAA-37E6-2323-9759B0CA514C}"/>
              </a:ext>
            </a:extLst>
          </p:cNvPr>
          <p:cNvSpPr txBox="1"/>
          <p:nvPr/>
        </p:nvSpPr>
        <p:spPr>
          <a:xfrm>
            <a:off x="4195911" y="81117"/>
            <a:ext cx="7565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</a:rPr>
              <a:t>Шаг 3: Посчитаем длину каждого пути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7FED75-FF6D-3F01-5B6A-96FC698E31E1}"/>
              </a:ext>
            </a:extLst>
          </p:cNvPr>
          <p:cNvSpPr txBox="1"/>
          <p:nvPr/>
        </p:nvSpPr>
        <p:spPr>
          <a:xfrm>
            <a:off x="5058697" y="1287793"/>
            <a:ext cx="693943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Baskerville Old Face" panose="02020602080505020303" pitchFamily="18" charset="0"/>
              </a:rPr>
              <a:t>         = 5 + 4 = 9</a:t>
            </a:r>
            <a:endParaRPr lang="en-US" sz="4000" dirty="0">
              <a:latin typeface="Baskerville Old Face" panose="02020602080505020303" pitchFamily="18" charset="0"/>
            </a:endParaRPr>
          </a:p>
          <a:p>
            <a:r>
              <a:rPr lang="ru-RU" sz="4000" dirty="0">
                <a:latin typeface="Baskerville Old Face" panose="02020602080505020303" pitchFamily="18" charset="0"/>
              </a:rPr>
              <a:t>               = 5 + 7 + 2 + 9 = 23</a:t>
            </a:r>
            <a:endParaRPr lang="en-US" sz="4000" dirty="0">
              <a:latin typeface="Baskerville Old Face" panose="02020602080505020303" pitchFamily="18" charset="0"/>
            </a:endParaRPr>
          </a:p>
          <a:p>
            <a:r>
              <a:rPr lang="ru-RU" sz="4000" dirty="0">
                <a:latin typeface="Baskerville Old Face" panose="02020602080505020303" pitchFamily="18" charset="0"/>
              </a:rPr>
              <a:t>            = 5 + 7 + 6 = 18</a:t>
            </a:r>
            <a:endParaRPr lang="en-US" sz="4000" dirty="0">
              <a:latin typeface="Baskerville Old Face" panose="02020602080505020303" pitchFamily="18" charset="0"/>
            </a:endParaRPr>
          </a:p>
          <a:p>
            <a:r>
              <a:rPr lang="ru-RU" sz="4000" dirty="0">
                <a:latin typeface="Baskerville Old Face" panose="02020602080505020303" pitchFamily="18" charset="0"/>
              </a:rPr>
              <a:t>         = 3 + 9 = 12</a:t>
            </a:r>
            <a:endParaRPr lang="en-US" sz="4000" dirty="0">
              <a:latin typeface="Baskerville Old Face" panose="02020602080505020303" pitchFamily="18" charset="0"/>
            </a:endParaRPr>
          </a:p>
          <a:p>
            <a:r>
              <a:rPr lang="ru-RU" sz="4000" dirty="0">
                <a:latin typeface="Baskerville Old Face" panose="02020602080505020303" pitchFamily="18" charset="0"/>
              </a:rPr>
              <a:t>               = 3 + 2 + 7 + 4 = 16</a:t>
            </a:r>
            <a:endParaRPr lang="en-US" sz="4000" dirty="0">
              <a:latin typeface="Baskerville Old Face" panose="02020602080505020303" pitchFamily="18" charset="0"/>
            </a:endParaRPr>
          </a:p>
          <a:p>
            <a:r>
              <a:rPr lang="ru-RU" sz="4000" dirty="0">
                <a:latin typeface="Baskerville Old Face" panose="02020602080505020303" pitchFamily="18" charset="0"/>
              </a:rPr>
              <a:t>            = 3 + 2 + 6 = 11</a:t>
            </a:r>
            <a:endParaRPr lang="ru-RU" dirty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12B8413C-A31D-3EF4-3556-8268580CFCA5}"/>
              </a:ext>
            </a:extLst>
          </p:cNvPr>
          <p:cNvSpPr/>
          <p:nvPr/>
        </p:nvSpPr>
        <p:spPr>
          <a:xfrm>
            <a:off x="4513006" y="1169271"/>
            <a:ext cx="4431896" cy="79226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A24D481-5317-D477-C55F-14F81B381F8B}"/>
              </a:ext>
            </a:extLst>
          </p:cNvPr>
          <p:cNvCxnSpPr/>
          <p:nvPr/>
        </p:nvCxnSpPr>
        <p:spPr>
          <a:xfrm>
            <a:off x="678426" y="929148"/>
            <a:ext cx="104713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63B12D2A-6C5A-96F1-CB6E-38A86906670C}"/>
              </a:ext>
            </a:extLst>
          </p:cNvPr>
          <p:cNvCxnSpPr/>
          <p:nvPr/>
        </p:nvCxnSpPr>
        <p:spPr>
          <a:xfrm>
            <a:off x="1710813" y="914400"/>
            <a:ext cx="0" cy="209427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D746DE-00DB-7552-AF72-DD898B89727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119" t="13333" r="35832" b="62366"/>
          <a:stretch/>
        </p:blipFill>
        <p:spPr>
          <a:xfrm>
            <a:off x="193872" y="4049718"/>
            <a:ext cx="3879435" cy="917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297922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E76717A-599E-28F5-B322-F858652581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843"/>
            <a:ext cx="12192000" cy="68579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C716DC-FB40-9A0D-5820-E4D6444B9D77}"/>
              </a:ext>
            </a:extLst>
          </p:cNvPr>
          <p:cNvSpPr txBox="1"/>
          <p:nvPr/>
        </p:nvSpPr>
        <p:spPr>
          <a:xfrm>
            <a:off x="2626832" y="1051015"/>
            <a:ext cx="730409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hnschrift Light Condensed" panose="020B0502040204020203" pitchFamily="34" charset="0"/>
                <a:ea typeface="+mn-ea"/>
                <a:cs typeface="+mn-cs"/>
              </a:rPr>
              <a:t>Вычисление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hnschrift Light Condensed" panose="020B0502040204020203" pitchFamily="34" charset="0"/>
                <a:ea typeface="+mn-ea"/>
                <a:cs typeface="+mn-cs"/>
              </a:rPr>
              <a:t>кратчайшего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hnschrift Light Condensed" panose="020B0502040204020203" pitchFamily="34" charset="0"/>
                <a:ea typeface="+mn-ea"/>
                <a:cs typeface="+mn-cs"/>
              </a:rPr>
              <a:t>пути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7B309"/>
                </a:solidFill>
                <a:effectLst/>
                <a:uLnTx/>
                <a:uFillTx/>
                <a:latin typeface="Bahnschrift Light Condensed" panose="020B0502040204020203" pitchFamily="34" charset="0"/>
                <a:ea typeface="+mn-ea"/>
                <a:cs typeface="+mn-cs"/>
              </a:rPr>
              <a:t>Python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F7B309"/>
              </a:solidFill>
              <a:effectLst/>
              <a:uLnTx/>
              <a:uFillTx/>
              <a:latin typeface="Bahnschrift Ligh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06D18F25-7624-ADA3-86F3-DFF81D9FE091}"/>
              </a:ext>
            </a:extLst>
          </p:cNvPr>
          <p:cNvSpPr/>
          <p:nvPr/>
        </p:nvSpPr>
        <p:spPr>
          <a:xfrm>
            <a:off x="7418439" y="1917290"/>
            <a:ext cx="6120581" cy="5943600"/>
          </a:xfrm>
          <a:prstGeom prst="ellipse">
            <a:avLst/>
          </a:prstGeom>
          <a:solidFill>
            <a:srgbClr val="F7B30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891171EF-7E1B-B8F4-EA28-4A0E30981EE8}"/>
              </a:ext>
            </a:extLst>
          </p:cNvPr>
          <p:cNvSpPr/>
          <p:nvPr/>
        </p:nvSpPr>
        <p:spPr>
          <a:xfrm>
            <a:off x="8093668" y="2479694"/>
            <a:ext cx="4829851" cy="491170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48646883-0B20-64D5-7857-F293985A29A5}"/>
              </a:ext>
            </a:extLst>
          </p:cNvPr>
          <p:cNvSpPr/>
          <p:nvPr/>
        </p:nvSpPr>
        <p:spPr>
          <a:xfrm>
            <a:off x="9697556" y="174674"/>
            <a:ext cx="4360607" cy="4450080"/>
          </a:xfrm>
          <a:prstGeom prst="ellipse">
            <a:avLst/>
          </a:prstGeom>
          <a:solidFill>
            <a:srgbClr val="A56FD7"/>
          </a:solidFill>
          <a:ln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9" name="Трехмерная модель 8" descr="Ноутбук">
                <a:extLst>
                  <a:ext uri="{FF2B5EF4-FFF2-40B4-BE49-F238E27FC236}">
                    <a16:creationId xmlns:a16="http://schemas.microsoft.com/office/drawing/2014/main" id="{85DC7419-1DDC-8C9E-F171-7FC7288DB196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7711990" y="1978560"/>
              <a:ext cx="4778241" cy="4664020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4778241" cy="4664020"/>
                    </a:xfrm>
                    <a:prstGeom prst="rect">
                      <a:avLst/>
                    </a:prstGeom>
                  </am3d:spPr>
                  <am3d:camera>
                    <am3d:pos x="0" y="0" z="6542252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145800" d="1000000"/>
                    <am3d:preTrans dx="-543" dy="-12469323" dz="2456953"/>
                    <am3d:scale>
                      <am3d:sx n="1000000" d="1000000"/>
                      <am3d:sy n="1000000" d="1000000"/>
                      <am3d:sz n="1000000" d="1000000"/>
                    </am3d:scale>
                    <am3d:rot ax="1412516" ay="-3074976" az="-1125989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536838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9" name="Трехмерная модель 8" descr="Ноутбук">
                <a:extLst>
                  <a:ext uri="{FF2B5EF4-FFF2-40B4-BE49-F238E27FC236}">
                    <a16:creationId xmlns:a16="http://schemas.microsoft.com/office/drawing/2014/main" id="{85DC7419-1DDC-8C9E-F171-7FC7288DB19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711990" y="1978560"/>
                <a:ext cx="4778241" cy="46640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0" name="Трехмерная модель 9" descr="Змея">
                <a:extLst>
                  <a:ext uri="{FF2B5EF4-FFF2-40B4-BE49-F238E27FC236}">
                    <a16:creationId xmlns:a16="http://schemas.microsoft.com/office/drawing/2014/main" id="{D8BBE927-A9FE-B570-B03E-0F79B3B848F3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7348946" y="3639902"/>
              <a:ext cx="3244235" cy="2977845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3244235" cy="2977845"/>
                    </a:xfrm>
                    <a:prstGeom prst="rect">
                      <a:avLst/>
                    </a:prstGeom>
                  </am3d:spPr>
                  <am3d:camera>
                    <am3d:pos x="0" y="0" z="5362226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8629499" d="1000000"/>
                    <am3d:preTrans dx="0" dy="-1831753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788609" ay="103664" az="24199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803923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0" name="Трехмерная модель 9" descr="Змея">
                <a:extLst>
                  <a:ext uri="{FF2B5EF4-FFF2-40B4-BE49-F238E27FC236}">
                    <a16:creationId xmlns:a16="http://schemas.microsoft.com/office/drawing/2014/main" id="{D8BBE927-A9FE-B570-B03E-0F79B3B848F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348946" y="3639902"/>
                <a:ext cx="3244235" cy="297784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09471917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C60D161-7085-2FD0-C7D4-295FCB890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C49E9EAE-B897-4C04-81CD-163C339F90D2}"/>
              </a:ext>
            </a:extLst>
          </p:cNvPr>
          <p:cNvCxnSpPr>
            <a:stCxn id="2" idx="4"/>
            <a:endCxn id="8" idx="0"/>
          </p:cNvCxnSpPr>
          <p:nvPr/>
        </p:nvCxnSpPr>
        <p:spPr>
          <a:xfrm>
            <a:off x="4568722" y="934990"/>
            <a:ext cx="0" cy="4988020"/>
          </a:xfrm>
          <a:prstGeom prst="line">
            <a:avLst/>
          </a:prstGeom>
          <a:ln w="38100">
            <a:solidFill>
              <a:srgbClr val="A56F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Овал 1">
            <a:extLst>
              <a:ext uri="{FF2B5EF4-FFF2-40B4-BE49-F238E27FC236}">
                <a16:creationId xmlns:a16="http://schemas.microsoft.com/office/drawing/2014/main" id="{04C557E9-06DB-3288-96BB-68F7178382C9}"/>
              </a:ext>
            </a:extLst>
          </p:cNvPr>
          <p:cNvSpPr/>
          <p:nvPr/>
        </p:nvSpPr>
        <p:spPr>
          <a:xfrm>
            <a:off x="3219244" y="109080"/>
            <a:ext cx="2698955" cy="825910"/>
          </a:xfrm>
          <a:prstGeom prst="ellipse">
            <a:avLst/>
          </a:prstGeom>
          <a:solidFill>
            <a:schemeClr val="bg1"/>
          </a:solidFill>
          <a:ln w="28575"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Bahnschrift Light Condensed" panose="020B0502040204020203" pitchFamily="34" charset="0"/>
              </a:rPr>
              <a:t>НАЧАЛО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8DA974D-75D4-22B1-407E-CFB351B9CC7B}"/>
              </a:ext>
            </a:extLst>
          </p:cNvPr>
          <p:cNvSpPr/>
          <p:nvPr/>
        </p:nvSpPr>
        <p:spPr>
          <a:xfrm>
            <a:off x="2206522" y="1949207"/>
            <a:ext cx="4724400" cy="723900"/>
          </a:xfrm>
          <a:prstGeom prst="rect">
            <a:avLst/>
          </a:prstGeom>
          <a:solidFill>
            <a:schemeClr val="bg1"/>
          </a:solidFill>
          <a:ln w="28575"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noProof="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Написать программу на </a:t>
            </a:r>
            <a:r>
              <a:rPr lang="en-US" sz="2800" noProof="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Python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Light Condensed" panose="020B0502040204020203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AB0960C-2C70-ACF5-2363-5522975346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19475">
            <a:off x="8320287" y="675724"/>
            <a:ext cx="3271423" cy="3328388"/>
          </a:xfrm>
          <a:prstGeom prst="rect">
            <a:avLst/>
          </a:prstGeom>
        </p:spPr>
      </p:pic>
      <p:sp>
        <p:nvSpPr>
          <p:cNvPr id="8" name="Овал 7">
            <a:extLst>
              <a:ext uri="{FF2B5EF4-FFF2-40B4-BE49-F238E27FC236}">
                <a16:creationId xmlns:a16="http://schemas.microsoft.com/office/drawing/2014/main" id="{9B062F19-26DD-7270-32CC-D34F10D6305F}"/>
              </a:ext>
            </a:extLst>
          </p:cNvPr>
          <p:cNvSpPr/>
          <p:nvPr/>
        </p:nvSpPr>
        <p:spPr>
          <a:xfrm>
            <a:off x="3219244" y="5923010"/>
            <a:ext cx="2698955" cy="825910"/>
          </a:xfrm>
          <a:prstGeom prst="ellipse">
            <a:avLst/>
          </a:prstGeom>
          <a:solidFill>
            <a:schemeClr val="bg1"/>
          </a:solidFill>
          <a:ln w="28575"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Bahnschrift Light Condensed" panose="020B0502040204020203" pitchFamily="34" charset="0"/>
              </a:rPr>
              <a:t>КОНЕЦ</a:t>
            </a:r>
          </a:p>
        </p:txBody>
      </p:sp>
      <p:sp>
        <p:nvSpPr>
          <p:cNvPr id="9" name="Параллелограмм 8">
            <a:extLst>
              <a:ext uri="{FF2B5EF4-FFF2-40B4-BE49-F238E27FC236}">
                <a16:creationId xmlns:a16="http://schemas.microsoft.com/office/drawing/2014/main" id="{102DAA1D-4468-668D-822F-CCD82BECF52F}"/>
              </a:ext>
            </a:extLst>
          </p:cNvPr>
          <p:cNvSpPr/>
          <p:nvPr/>
        </p:nvSpPr>
        <p:spPr>
          <a:xfrm>
            <a:off x="3161376" y="5078699"/>
            <a:ext cx="2814689" cy="743577"/>
          </a:xfrm>
          <a:prstGeom prst="parallelogram">
            <a:avLst>
              <a:gd name="adj" fmla="val 74882"/>
            </a:avLst>
          </a:prstGeom>
          <a:solidFill>
            <a:schemeClr val="bg1"/>
          </a:solidFill>
          <a:ln w="28575"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Кратчайший путь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Light Condensed" panose="020B0502040204020203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369DC14-A11A-9F97-8DDE-A4B74E83AC4F}"/>
              </a:ext>
            </a:extLst>
          </p:cNvPr>
          <p:cNvSpPr/>
          <p:nvPr/>
        </p:nvSpPr>
        <p:spPr>
          <a:xfrm>
            <a:off x="2206522" y="2790486"/>
            <a:ext cx="4724400" cy="723900"/>
          </a:xfrm>
          <a:prstGeom prst="rect">
            <a:avLst/>
          </a:prstGeom>
          <a:solidFill>
            <a:schemeClr val="bg1"/>
          </a:solidFill>
          <a:ln w="28575"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240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Выписать все возможные пути из города А в город Е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9A67F9F-960A-61AE-C620-BDE16BA8EFB6}"/>
              </a:ext>
            </a:extLst>
          </p:cNvPr>
          <p:cNvSpPr/>
          <p:nvPr/>
        </p:nvSpPr>
        <p:spPr>
          <a:xfrm>
            <a:off x="2206522" y="3657165"/>
            <a:ext cx="4724400" cy="558800"/>
          </a:xfrm>
          <a:prstGeom prst="rect">
            <a:avLst/>
          </a:prstGeom>
          <a:solidFill>
            <a:schemeClr val="bg1"/>
          </a:solidFill>
          <a:ln w="28575"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Посчитать длину всех путей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41D8211-E956-875F-A5C9-6C8177B059F3}"/>
              </a:ext>
            </a:extLst>
          </p:cNvPr>
          <p:cNvSpPr/>
          <p:nvPr/>
        </p:nvSpPr>
        <p:spPr>
          <a:xfrm>
            <a:off x="2206522" y="4358744"/>
            <a:ext cx="4724400" cy="568421"/>
          </a:xfrm>
          <a:prstGeom prst="rect">
            <a:avLst/>
          </a:prstGeom>
          <a:solidFill>
            <a:schemeClr val="bg1"/>
          </a:solidFill>
          <a:ln w="28575"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Выбрать кратчайший путь</a:t>
            </a:r>
          </a:p>
        </p:txBody>
      </p:sp>
      <p:sp>
        <p:nvSpPr>
          <p:cNvPr id="15" name="Параллелограмм 14">
            <a:extLst>
              <a:ext uri="{FF2B5EF4-FFF2-40B4-BE49-F238E27FC236}">
                <a16:creationId xmlns:a16="http://schemas.microsoft.com/office/drawing/2014/main" id="{6D93F038-95A9-696F-12C7-AA03A3D92F0E}"/>
              </a:ext>
            </a:extLst>
          </p:cNvPr>
          <p:cNvSpPr/>
          <p:nvPr/>
        </p:nvSpPr>
        <p:spPr>
          <a:xfrm>
            <a:off x="3161376" y="1076660"/>
            <a:ext cx="2814689" cy="743577"/>
          </a:xfrm>
          <a:prstGeom prst="parallelogram">
            <a:avLst>
              <a:gd name="adj" fmla="val 74882"/>
            </a:avLst>
          </a:prstGeom>
          <a:solidFill>
            <a:schemeClr val="bg1"/>
          </a:solidFill>
          <a:ln w="28575"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Light Condensed" panose="020B0502040204020203" pitchFamily="34" charset="0"/>
                <a:ea typeface="+mn-ea"/>
                <a:cs typeface="+mn-cs"/>
              </a:rPr>
              <a:t>Таблица данных</a:t>
            </a:r>
          </a:p>
        </p:txBody>
      </p:sp>
    </p:spTree>
    <p:extLst>
      <p:ext uri="{BB962C8B-B14F-4D97-AF65-F5344CB8AC3E}">
        <p14:creationId xmlns:p14="http://schemas.microsoft.com/office/powerpoint/2010/main" val="28653117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C60D161-7085-2FD0-C7D4-295FCB890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9B0E518-6CB6-DBAD-9162-84A06C86E641}"/>
              </a:ext>
            </a:extLst>
          </p:cNvPr>
          <p:cNvSpPr txBox="1"/>
          <p:nvPr/>
        </p:nvSpPr>
        <p:spPr>
          <a:xfrm>
            <a:off x="2313039" y="154859"/>
            <a:ext cx="7565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</a:rPr>
              <a:t>Шаг 1: Программа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B420D6B-3B13-A1D2-D58E-C56A9CB4B582}"/>
              </a:ext>
            </a:extLst>
          </p:cNvPr>
          <p:cNvSpPr/>
          <p:nvPr/>
        </p:nvSpPr>
        <p:spPr>
          <a:xfrm>
            <a:off x="2313039" y="1007339"/>
            <a:ext cx="7565921" cy="723900"/>
          </a:xfrm>
          <a:prstGeom prst="rect">
            <a:avLst/>
          </a:prstGeom>
          <a:solidFill>
            <a:schemeClr val="bg1"/>
          </a:solidFill>
          <a:ln w="28575"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noProof="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Обратиться к модулю </a:t>
            </a:r>
            <a:r>
              <a:rPr lang="en-US" sz="2800" b="1" noProof="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itertools</a:t>
            </a:r>
            <a:r>
              <a:rPr lang="ru-RU" sz="2800" noProof="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, который создан решать комбинаторные задачи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Light Condensed" panose="020B0502040204020203" pitchFamily="34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C00D8AE-3E76-B90B-8691-AE3863EFE363}"/>
              </a:ext>
            </a:extLst>
          </p:cNvPr>
          <p:cNvSpPr/>
          <p:nvPr/>
        </p:nvSpPr>
        <p:spPr>
          <a:xfrm>
            <a:off x="2313038" y="2085764"/>
            <a:ext cx="7565921" cy="723900"/>
          </a:xfrm>
          <a:prstGeom prst="rect">
            <a:avLst/>
          </a:prstGeom>
          <a:solidFill>
            <a:schemeClr val="bg1"/>
          </a:solidFill>
          <a:ln w="28575"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noProof="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Определить, к какому виду соединений относится задача (перестановки, сочетания, размещения)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Light Condensed" panose="020B0502040204020203" pitchFamily="34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3105E328-839D-9141-EDB1-8F20B2BD1B3F}"/>
              </a:ext>
            </a:extLst>
          </p:cNvPr>
          <p:cNvSpPr/>
          <p:nvPr/>
        </p:nvSpPr>
        <p:spPr>
          <a:xfrm>
            <a:off x="2313038" y="3090529"/>
            <a:ext cx="7565921" cy="1805506"/>
          </a:xfrm>
          <a:prstGeom prst="rect">
            <a:avLst/>
          </a:prstGeom>
          <a:solidFill>
            <a:schemeClr val="bg1"/>
          </a:solidFill>
          <a:ln w="28575"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noProof="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Запустить нужную функцию, в зависимости от вида соединений (</a:t>
            </a:r>
            <a:r>
              <a:rPr lang="en-US" sz="2800" noProof="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permutations, combinations, </a:t>
            </a:r>
            <a:r>
              <a:rPr lang="en-US" sz="280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p</a:t>
            </a:r>
            <a:r>
              <a:rPr lang="en-US" sz="2800" noProof="0" dirty="0" err="1">
                <a:solidFill>
                  <a:prstClr val="black"/>
                </a:solidFill>
                <a:latin typeface="Bahnschrift Light Condensed" panose="020B0502040204020203" pitchFamily="34" charset="0"/>
              </a:rPr>
              <a:t>roduct</a:t>
            </a:r>
            <a:r>
              <a:rPr lang="en-US" sz="2800" noProof="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)</a:t>
            </a:r>
            <a:r>
              <a:rPr lang="ru-RU" sz="2800" noProof="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. В качестве аргументов указать города-станции и их количество в одной строке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Light Condensed" panose="020B0502040204020203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0290D1A9-2BD0-D279-F22F-B17F46CBF6C7}"/>
              </a:ext>
            </a:extLst>
          </p:cNvPr>
          <p:cNvSpPr/>
          <p:nvPr/>
        </p:nvSpPr>
        <p:spPr>
          <a:xfrm>
            <a:off x="2313038" y="5176900"/>
            <a:ext cx="7565921" cy="919514"/>
          </a:xfrm>
          <a:prstGeom prst="rect">
            <a:avLst/>
          </a:prstGeom>
          <a:solidFill>
            <a:schemeClr val="bg1"/>
          </a:solidFill>
          <a:ln w="28575">
            <a:solidFill>
              <a:srgbClr val="A56F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noProof="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Указать, что первый город должен быть А, а последний – Е. Также нет дороги между А и </a:t>
            </a:r>
            <a:r>
              <a:rPr lang="en-US" sz="2800" noProof="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D</a:t>
            </a:r>
            <a:r>
              <a:rPr lang="ru-RU" sz="2800" noProof="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5501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16" grpId="0" animBg="1"/>
      <p:bldP spid="19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C60D161-7085-2FD0-C7D4-295FCB8901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3C91598-4BF1-C1A7-C675-BD516710F744}"/>
              </a:ext>
            </a:extLst>
          </p:cNvPr>
          <p:cNvSpPr txBox="1"/>
          <p:nvPr/>
        </p:nvSpPr>
        <p:spPr>
          <a:xfrm>
            <a:off x="344128" y="506214"/>
            <a:ext cx="11847871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Consolas" panose="020B0609020204030204" pitchFamily="49" charset="0"/>
              </a:rPr>
              <a:t>#</a:t>
            </a:r>
            <a:r>
              <a:rPr lang="ru-RU" sz="2400" dirty="0">
                <a:solidFill>
                  <a:srgbClr val="0070C0"/>
                </a:solidFill>
                <a:latin typeface="Consolas" panose="020B0609020204030204" pitchFamily="49" charset="0"/>
              </a:rPr>
              <a:t> Подключаем библиотеку</a:t>
            </a:r>
            <a:r>
              <a:rPr lang="en-US" sz="2400" dirty="0">
                <a:solidFill>
                  <a:srgbClr val="0070C0"/>
                </a:solidFill>
                <a:latin typeface="Consolas" panose="020B0609020204030204" pitchFamily="49" charset="0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Consolas" panose="020B0609020204030204" pitchFamily="49" charset="0"/>
              </a:rPr>
              <a:t>со всеми ее функциями </a:t>
            </a:r>
            <a:r>
              <a:rPr lang="en-US" sz="2400" dirty="0">
                <a:solidFill>
                  <a:srgbClr val="0070C0"/>
                </a:solidFill>
                <a:latin typeface="Consolas" panose="020B0609020204030204" pitchFamily="49" charset="0"/>
              </a:rPr>
              <a:t>#</a:t>
            </a:r>
            <a:endParaRPr lang="en-US" sz="2400" b="1" dirty="0">
              <a:solidFill>
                <a:srgbClr val="0070C0"/>
              </a:solidFill>
              <a:latin typeface="Consolas" panose="020B0609020204030204" pitchFamily="49" charset="0"/>
            </a:endParaRPr>
          </a:p>
          <a:p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from </a:t>
            </a:r>
            <a:r>
              <a:rPr lang="en-US" sz="2800" dirty="0">
                <a:latin typeface="Consolas" panose="020B0609020204030204" pitchFamily="49" charset="0"/>
              </a:rPr>
              <a:t>itertools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 import</a:t>
            </a:r>
            <a:r>
              <a:rPr lang="en-US" sz="2800" dirty="0">
                <a:latin typeface="Consolas" panose="020B0609020204030204" pitchFamily="49" charset="0"/>
              </a:rPr>
              <a:t>*</a:t>
            </a:r>
          </a:p>
          <a:p>
            <a:r>
              <a:rPr lang="en-US" sz="2400" dirty="0">
                <a:solidFill>
                  <a:srgbClr val="0070C0"/>
                </a:solidFill>
                <a:latin typeface="Consolas" panose="020B0609020204030204" pitchFamily="49" charset="0"/>
              </a:rPr>
              <a:t># </a:t>
            </a:r>
            <a:r>
              <a:rPr lang="ru-RU" sz="2400" dirty="0">
                <a:solidFill>
                  <a:srgbClr val="0070C0"/>
                </a:solidFill>
                <a:latin typeface="Consolas" panose="020B0609020204030204" pitchFamily="49" charset="0"/>
              </a:rPr>
              <a:t>Сообщаем об использовании функции </a:t>
            </a:r>
            <a:r>
              <a:rPr lang="en-US" sz="2400" dirty="0">
                <a:solidFill>
                  <a:srgbClr val="0070C0"/>
                </a:solidFill>
                <a:latin typeface="Consolas" panose="020B0609020204030204" pitchFamily="49" charset="0"/>
              </a:rPr>
              <a:t>permutations </a:t>
            </a:r>
            <a:r>
              <a:rPr lang="ru-RU" sz="2400" dirty="0">
                <a:solidFill>
                  <a:srgbClr val="0070C0"/>
                </a:solidFill>
                <a:latin typeface="Consolas" panose="020B0609020204030204" pitchFamily="49" charset="0"/>
              </a:rPr>
              <a:t>(перестановки). В качестве аргументов указываем символы, которые будем переставлять, и количество символов в каждой последовательности </a:t>
            </a:r>
            <a:r>
              <a:rPr lang="en-US" sz="2400" dirty="0">
                <a:solidFill>
                  <a:srgbClr val="0070C0"/>
                </a:solidFill>
                <a:latin typeface="Consolas" panose="020B0609020204030204" pitchFamily="49" charset="0"/>
              </a:rPr>
              <a:t>#</a:t>
            </a:r>
            <a:endParaRPr lang="ru-RU" sz="2400" dirty="0">
              <a:solidFill>
                <a:srgbClr val="0070C0"/>
              </a:solidFill>
              <a:latin typeface="Consolas" panose="020B0609020204030204" pitchFamily="49" charset="0"/>
            </a:endParaRPr>
          </a:p>
          <a:p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for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in</a:t>
            </a:r>
            <a:r>
              <a:rPr lang="en-US" sz="2800" dirty="0">
                <a:latin typeface="Consolas" panose="020B0609020204030204" pitchFamily="49" charset="0"/>
              </a:rPr>
              <a:t> permutations (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ABCDE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, 3):</a:t>
            </a:r>
          </a:p>
          <a:p>
            <a:r>
              <a:rPr lang="en-US" sz="2400" dirty="0">
                <a:solidFill>
                  <a:srgbClr val="0070C0"/>
                </a:solidFill>
                <a:latin typeface="Consolas" panose="020B0609020204030204" pitchFamily="49" charset="0"/>
              </a:rPr>
              <a:t># </a:t>
            </a:r>
            <a:r>
              <a:rPr lang="ru-RU" sz="2400" dirty="0">
                <a:solidFill>
                  <a:srgbClr val="0070C0"/>
                </a:solidFill>
                <a:latin typeface="Consolas" panose="020B0609020204030204" pitchFamily="49" charset="0"/>
              </a:rPr>
              <a:t>Указываем, что первой буквой должна быть «А», а последней – «Е»</a:t>
            </a:r>
            <a:r>
              <a:rPr lang="en-US" sz="2400" dirty="0">
                <a:solidFill>
                  <a:srgbClr val="0070C0"/>
                </a:solidFill>
                <a:latin typeface="Consolas" panose="020B0609020204030204" pitchFamily="49" charset="0"/>
              </a:rPr>
              <a:t> #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if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0</a:t>
            </a:r>
            <a:r>
              <a:rPr lang="en-US" sz="2800" dirty="0">
                <a:latin typeface="Consolas" panose="020B0609020204030204" pitchFamily="49" charset="0"/>
              </a:rPr>
              <a:t>]==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A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 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and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[-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1</a:t>
            </a:r>
            <a:r>
              <a:rPr lang="en-US" sz="2800" dirty="0">
                <a:latin typeface="Consolas" panose="020B0609020204030204" pitchFamily="49" charset="0"/>
              </a:rPr>
              <a:t>]==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E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:</a:t>
            </a:r>
          </a:p>
          <a:p>
            <a:r>
              <a:rPr lang="en-US" sz="2400" dirty="0">
                <a:solidFill>
                  <a:srgbClr val="0070C0"/>
                </a:solidFill>
                <a:latin typeface="Consolas" panose="020B0609020204030204" pitchFamily="49" charset="0"/>
              </a:rPr>
              <a:t># </a:t>
            </a:r>
            <a:r>
              <a:rPr lang="ru-RU" sz="2400" dirty="0">
                <a:solidFill>
                  <a:srgbClr val="0070C0"/>
                </a:solidFill>
                <a:latin typeface="Consolas" panose="020B0609020204030204" pitchFamily="49" charset="0"/>
              </a:rPr>
              <a:t>Так как между городами </a:t>
            </a:r>
            <a:r>
              <a:rPr lang="en-US" sz="2400" dirty="0">
                <a:solidFill>
                  <a:srgbClr val="0070C0"/>
                </a:solidFill>
                <a:latin typeface="Consolas" panose="020B0609020204030204" pitchFamily="49" charset="0"/>
              </a:rPr>
              <a:t>A</a:t>
            </a:r>
            <a:r>
              <a:rPr lang="ru-RU" sz="2400" dirty="0">
                <a:solidFill>
                  <a:srgbClr val="0070C0"/>
                </a:solidFill>
                <a:latin typeface="Consolas" panose="020B0609020204030204" pitchFamily="49" charset="0"/>
              </a:rPr>
              <a:t> и </a:t>
            </a:r>
            <a:r>
              <a:rPr lang="en-US" sz="2400" dirty="0">
                <a:solidFill>
                  <a:srgbClr val="0070C0"/>
                </a:solidFill>
                <a:latin typeface="Consolas" panose="020B0609020204030204" pitchFamily="49" charset="0"/>
              </a:rPr>
              <a:t>D</a:t>
            </a:r>
            <a:r>
              <a:rPr lang="ru-RU" sz="2400" dirty="0">
                <a:solidFill>
                  <a:srgbClr val="0070C0"/>
                </a:solidFill>
                <a:latin typeface="Consolas" panose="020B0609020204030204" pitchFamily="49" charset="0"/>
              </a:rPr>
              <a:t> нет дороги, а город А – первый, указываем, что на втором месте не может быть город </a:t>
            </a:r>
            <a:r>
              <a:rPr lang="en-US" sz="2400" dirty="0">
                <a:solidFill>
                  <a:srgbClr val="0070C0"/>
                </a:solidFill>
                <a:latin typeface="Consolas" panose="020B0609020204030204" pitchFamily="49" charset="0"/>
              </a:rPr>
              <a:t>D #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if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1</a:t>
            </a:r>
            <a:r>
              <a:rPr lang="en-US" sz="2800" dirty="0">
                <a:latin typeface="Consolas" panose="020B0609020204030204" pitchFamily="49" charset="0"/>
              </a:rPr>
              <a:t>]!=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D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:</a:t>
            </a:r>
          </a:p>
          <a:p>
            <a:pPr lvl="0"/>
            <a:r>
              <a:rPr lang="en-US" sz="2400" dirty="0">
                <a:solidFill>
                  <a:srgbClr val="0070C0"/>
                </a:solidFill>
                <a:latin typeface="Consolas" panose="020B0609020204030204" pitchFamily="49" charset="0"/>
              </a:rPr>
              <a:t># </a:t>
            </a:r>
            <a:r>
              <a:rPr lang="ru-RU" sz="2400" dirty="0">
                <a:solidFill>
                  <a:srgbClr val="0070C0"/>
                </a:solidFill>
                <a:latin typeface="Consolas" panose="020B0609020204030204" pitchFamily="49" charset="0"/>
              </a:rPr>
              <a:t>Просим напечатать ответ </a:t>
            </a:r>
            <a:r>
              <a:rPr lang="en-US" sz="2400" dirty="0">
                <a:solidFill>
                  <a:srgbClr val="0070C0"/>
                </a:solidFill>
                <a:latin typeface="Consolas" panose="020B0609020204030204" pitchFamily="49" charset="0"/>
              </a:rPr>
              <a:t>#</a:t>
            </a:r>
            <a:endParaRPr lang="en-US" sz="2800" dirty="0">
              <a:latin typeface="Consolas" panose="020B0609020204030204" pitchFamily="49" charset="0"/>
            </a:endParaRPr>
          </a:p>
          <a:p>
            <a:r>
              <a:rPr lang="en-US" sz="2800" dirty="0">
                <a:latin typeface="Consolas" panose="020B0609020204030204" pitchFamily="49" charset="0"/>
              </a:rPr>
              <a:t>		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print</a:t>
            </a:r>
            <a:r>
              <a:rPr lang="en-US" sz="2800" dirty="0">
                <a:latin typeface="Consolas" panose="020B0609020204030204" pitchFamily="49" charset="0"/>
              </a:rPr>
              <a:t> (*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)</a:t>
            </a:r>
            <a:endParaRPr lang="ru-RU" sz="2800" dirty="0">
              <a:latin typeface="Consolas" panose="020B0609020204030204" pitchFamily="49" charset="0"/>
            </a:endParaRPr>
          </a:p>
          <a:p>
            <a:endParaRPr lang="ru-RU" sz="2800" dirty="0">
              <a:latin typeface="Consolas" panose="020B0609020204030204" pitchFamily="49" charset="0"/>
            </a:endParaRPr>
          </a:p>
          <a:p>
            <a:pPr lvl="0"/>
            <a:r>
              <a:rPr lang="en-US" sz="2400" dirty="0">
                <a:solidFill>
                  <a:srgbClr val="9751CB"/>
                </a:solidFill>
                <a:latin typeface="Consolas" panose="020B0609020204030204" pitchFamily="49" charset="0"/>
              </a:rPr>
              <a:t># </a:t>
            </a:r>
            <a:r>
              <a:rPr lang="ru-RU" sz="2400" dirty="0">
                <a:solidFill>
                  <a:srgbClr val="9751CB"/>
                </a:solidFill>
                <a:latin typeface="Consolas" panose="020B0609020204030204" pitchFamily="49" charset="0"/>
              </a:rPr>
              <a:t>Но это только последовательности из 3-х символов. А мы можем побывать в большем количестве городов, пока не доберемся до нужного </a:t>
            </a:r>
            <a:r>
              <a:rPr lang="en-US" sz="2400" dirty="0">
                <a:solidFill>
                  <a:srgbClr val="9751CB"/>
                </a:solidFill>
                <a:latin typeface="Consolas" panose="020B0609020204030204" pitchFamily="49" charset="0"/>
              </a:rPr>
              <a:t>#</a:t>
            </a:r>
          </a:p>
          <a:p>
            <a:endParaRPr lang="ru-RU" sz="28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940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ла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4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ла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9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ла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ла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ла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7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ла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4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ла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4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ла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ла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1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ла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ла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C60D161-7085-2FD0-C7D4-295FCB8901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3C91598-4BF1-C1A7-C675-BD516710F744}"/>
              </a:ext>
            </a:extLst>
          </p:cNvPr>
          <p:cNvSpPr txBox="1"/>
          <p:nvPr/>
        </p:nvSpPr>
        <p:spPr>
          <a:xfrm>
            <a:off x="344129" y="181749"/>
            <a:ext cx="1184787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from </a:t>
            </a:r>
            <a:r>
              <a:rPr lang="en-US" sz="2800" dirty="0">
                <a:latin typeface="Consolas" panose="020B0609020204030204" pitchFamily="49" charset="0"/>
              </a:rPr>
              <a:t>itertools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 import</a:t>
            </a:r>
            <a:r>
              <a:rPr lang="en-US" sz="2800" dirty="0">
                <a:latin typeface="Consolas" panose="020B0609020204030204" pitchFamily="49" charset="0"/>
              </a:rPr>
              <a:t>*</a:t>
            </a:r>
            <a:endParaRPr lang="ru-RU" sz="2800" dirty="0">
              <a:latin typeface="Consolas" panose="020B0609020204030204" pitchFamily="49" charset="0"/>
            </a:endParaRPr>
          </a:p>
          <a:p>
            <a:endParaRPr lang="en-US" sz="2800" dirty="0">
              <a:latin typeface="Consolas" panose="020B0609020204030204" pitchFamily="49" charset="0"/>
            </a:endParaRPr>
          </a:p>
          <a:p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for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in</a:t>
            </a:r>
            <a:r>
              <a:rPr lang="en-US" sz="2800" dirty="0">
                <a:latin typeface="Consolas" panose="020B0609020204030204" pitchFamily="49" charset="0"/>
              </a:rPr>
              <a:t> permutations (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ABCDE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, 3):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if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0</a:t>
            </a:r>
            <a:r>
              <a:rPr lang="en-US" sz="2800" dirty="0">
                <a:latin typeface="Consolas" panose="020B0609020204030204" pitchFamily="49" charset="0"/>
              </a:rPr>
              <a:t>]==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A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 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and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[-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1</a:t>
            </a:r>
            <a:r>
              <a:rPr lang="en-US" sz="2800" dirty="0">
                <a:latin typeface="Consolas" panose="020B0609020204030204" pitchFamily="49" charset="0"/>
              </a:rPr>
              <a:t>]==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E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: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if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1</a:t>
            </a:r>
            <a:r>
              <a:rPr lang="en-US" sz="2800" dirty="0">
                <a:latin typeface="Consolas" panose="020B0609020204030204" pitchFamily="49" charset="0"/>
              </a:rPr>
              <a:t>]!=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D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: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	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print</a:t>
            </a:r>
            <a:r>
              <a:rPr lang="en-US" sz="2800" dirty="0">
                <a:latin typeface="Consolas" panose="020B0609020204030204" pitchFamily="49" charset="0"/>
              </a:rPr>
              <a:t> (*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)</a:t>
            </a:r>
            <a:endParaRPr lang="ru-RU" sz="2800" dirty="0">
              <a:latin typeface="Consolas" panose="020B0609020204030204" pitchFamily="49" charset="0"/>
            </a:endParaRPr>
          </a:p>
          <a:p>
            <a:endParaRPr lang="ru-RU" sz="2800" dirty="0">
              <a:latin typeface="Consolas" panose="020B0609020204030204" pitchFamily="49" charset="0"/>
            </a:endParaRPr>
          </a:p>
          <a:p>
            <a:endParaRPr lang="ru-RU" sz="2800" dirty="0">
              <a:latin typeface="Consolas" panose="020B0609020204030204" pitchFamily="49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44FA4D-2C1E-F8AE-04D4-37C6A1414DBB}"/>
              </a:ext>
            </a:extLst>
          </p:cNvPr>
          <p:cNvSpPr txBox="1"/>
          <p:nvPr/>
        </p:nvSpPr>
        <p:spPr>
          <a:xfrm>
            <a:off x="172064" y="3074554"/>
            <a:ext cx="11847871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dirty="0">
                <a:solidFill>
                  <a:srgbClr val="0070C0"/>
                </a:solidFill>
                <a:latin typeface="Consolas" panose="020B0609020204030204" pitchFamily="49" charset="0"/>
              </a:rPr>
              <a:t># </a:t>
            </a:r>
            <a:r>
              <a:rPr lang="ru-RU" sz="2400" dirty="0">
                <a:solidFill>
                  <a:srgbClr val="0070C0"/>
                </a:solidFill>
                <a:latin typeface="Consolas" panose="020B0609020204030204" pitchFamily="49" charset="0"/>
              </a:rPr>
              <a:t>Пропишем строки для вывода последовательностей, состоящих из 4-х городов </a:t>
            </a:r>
            <a:r>
              <a:rPr lang="en-US" sz="2400" dirty="0">
                <a:solidFill>
                  <a:srgbClr val="0070C0"/>
                </a:solidFill>
                <a:latin typeface="Consolas" panose="020B0609020204030204" pitchFamily="49" charset="0"/>
              </a:rPr>
              <a:t>#</a:t>
            </a:r>
            <a:endParaRPr lang="en-US" sz="28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endParaRPr lang="ru-RU" sz="2800" b="1" dirty="0">
              <a:solidFill>
                <a:srgbClr val="660066"/>
              </a:solidFill>
              <a:latin typeface="Consolas" panose="020B0609020204030204" pitchFamily="49" charset="0"/>
            </a:endParaRPr>
          </a:p>
          <a:p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for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in</a:t>
            </a:r>
            <a:r>
              <a:rPr lang="en-US" sz="2800" dirty="0">
                <a:latin typeface="Consolas" panose="020B0609020204030204" pitchFamily="49" charset="0"/>
              </a:rPr>
              <a:t> permutations (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ABCDE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, </a:t>
            </a:r>
            <a:r>
              <a:rPr lang="ru-RU" sz="2800" dirty="0">
                <a:latin typeface="Consolas" panose="020B0609020204030204" pitchFamily="49" charset="0"/>
              </a:rPr>
              <a:t>4</a:t>
            </a:r>
            <a:r>
              <a:rPr lang="en-US" sz="2800" dirty="0">
                <a:latin typeface="Consolas" panose="020B0609020204030204" pitchFamily="49" charset="0"/>
              </a:rPr>
              <a:t>):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if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0</a:t>
            </a:r>
            <a:r>
              <a:rPr lang="en-US" sz="2800" dirty="0">
                <a:latin typeface="Consolas" panose="020B0609020204030204" pitchFamily="49" charset="0"/>
              </a:rPr>
              <a:t>]==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A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 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and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[-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1</a:t>
            </a:r>
            <a:r>
              <a:rPr lang="en-US" sz="2800" dirty="0">
                <a:latin typeface="Consolas" panose="020B0609020204030204" pitchFamily="49" charset="0"/>
              </a:rPr>
              <a:t>]==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E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: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if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1</a:t>
            </a:r>
            <a:r>
              <a:rPr lang="en-US" sz="2800" dirty="0">
                <a:latin typeface="Consolas" panose="020B0609020204030204" pitchFamily="49" charset="0"/>
              </a:rPr>
              <a:t>]!=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D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: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	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print</a:t>
            </a:r>
            <a:r>
              <a:rPr lang="en-US" sz="2800" dirty="0">
                <a:latin typeface="Consolas" panose="020B0609020204030204" pitchFamily="49" charset="0"/>
              </a:rPr>
              <a:t> (*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)</a:t>
            </a:r>
            <a:endParaRPr lang="ru-RU" sz="2800" dirty="0">
              <a:latin typeface="Consolas" panose="020B0609020204030204" pitchFamily="49" charset="0"/>
            </a:endParaRPr>
          </a:p>
          <a:p>
            <a:pPr lvl="0"/>
            <a:r>
              <a:rPr lang="en-US" sz="2400" dirty="0">
                <a:solidFill>
                  <a:srgbClr val="9751CB"/>
                </a:solidFill>
                <a:latin typeface="Consolas" panose="020B0609020204030204" pitchFamily="49" charset="0"/>
              </a:rPr>
              <a:t># </a:t>
            </a:r>
            <a:r>
              <a:rPr lang="ru-RU" sz="2400" dirty="0">
                <a:solidFill>
                  <a:srgbClr val="9751CB"/>
                </a:solidFill>
                <a:latin typeface="Consolas" panose="020B0609020204030204" pitchFamily="49" charset="0"/>
              </a:rPr>
              <a:t>И еще один блок, ведь городов-то всего пять. </a:t>
            </a:r>
            <a:r>
              <a:rPr lang="en-US" sz="2400" dirty="0">
                <a:solidFill>
                  <a:srgbClr val="9751CB"/>
                </a:solidFill>
                <a:latin typeface="Consolas" panose="020B0609020204030204" pitchFamily="49" charset="0"/>
              </a:rPr>
              <a:t>#</a:t>
            </a:r>
          </a:p>
          <a:p>
            <a:endParaRPr lang="ru-RU" sz="2800" dirty="0">
              <a:latin typeface="Consolas" panose="020B0609020204030204" pitchFamily="49" charset="0"/>
            </a:endParaRPr>
          </a:p>
          <a:p>
            <a:endParaRPr lang="ru-RU" sz="28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5867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ла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ла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7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ла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4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ла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4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ла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3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C60D161-7085-2FD0-C7D4-295FCB890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3C91598-4BF1-C1A7-C675-BD516710F744}"/>
              </a:ext>
            </a:extLst>
          </p:cNvPr>
          <p:cNvSpPr txBox="1"/>
          <p:nvPr/>
        </p:nvSpPr>
        <p:spPr>
          <a:xfrm>
            <a:off x="344129" y="181749"/>
            <a:ext cx="1184787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from </a:t>
            </a:r>
            <a:r>
              <a:rPr lang="en-US" sz="2800" dirty="0">
                <a:latin typeface="Consolas" panose="020B0609020204030204" pitchFamily="49" charset="0"/>
              </a:rPr>
              <a:t>itertools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 import</a:t>
            </a:r>
            <a:r>
              <a:rPr lang="en-US" sz="2800" dirty="0">
                <a:latin typeface="Consolas" panose="020B0609020204030204" pitchFamily="49" charset="0"/>
              </a:rPr>
              <a:t>*</a:t>
            </a:r>
            <a:endParaRPr lang="ru-RU" sz="2800" dirty="0">
              <a:latin typeface="Consolas" panose="020B0609020204030204" pitchFamily="49" charset="0"/>
            </a:endParaRPr>
          </a:p>
          <a:p>
            <a:endParaRPr lang="en-US" sz="2800" dirty="0">
              <a:latin typeface="Consolas" panose="020B0609020204030204" pitchFamily="49" charset="0"/>
            </a:endParaRPr>
          </a:p>
          <a:p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for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in</a:t>
            </a:r>
            <a:r>
              <a:rPr lang="en-US" sz="2800" dirty="0">
                <a:latin typeface="Consolas" panose="020B0609020204030204" pitchFamily="49" charset="0"/>
              </a:rPr>
              <a:t> permutations (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ABCDE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, 3):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if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0</a:t>
            </a:r>
            <a:r>
              <a:rPr lang="en-US" sz="2800" dirty="0">
                <a:latin typeface="Consolas" panose="020B0609020204030204" pitchFamily="49" charset="0"/>
              </a:rPr>
              <a:t>]==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A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 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and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[-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1</a:t>
            </a:r>
            <a:r>
              <a:rPr lang="en-US" sz="2800" dirty="0">
                <a:latin typeface="Consolas" panose="020B0609020204030204" pitchFamily="49" charset="0"/>
              </a:rPr>
              <a:t>]==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E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: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if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1</a:t>
            </a:r>
            <a:r>
              <a:rPr lang="en-US" sz="2800" dirty="0">
                <a:latin typeface="Consolas" panose="020B0609020204030204" pitchFamily="49" charset="0"/>
              </a:rPr>
              <a:t>]!=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D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: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	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print</a:t>
            </a:r>
            <a:r>
              <a:rPr lang="en-US" sz="2800" dirty="0">
                <a:latin typeface="Consolas" panose="020B0609020204030204" pitchFamily="49" charset="0"/>
              </a:rPr>
              <a:t> (*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)</a:t>
            </a:r>
            <a:endParaRPr lang="ru-RU" sz="2800" dirty="0">
              <a:latin typeface="Consolas" panose="020B0609020204030204" pitchFamily="49" charset="0"/>
            </a:endParaRPr>
          </a:p>
          <a:p>
            <a:endParaRPr lang="ru-RU" sz="2800" dirty="0">
              <a:latin typeface="Consolas" panose="020B0609020204030204" pitchFamily="49" charset="0"/>
            </a:endParaRPr>
          </a:p>
          <a:p>
            <a:endParaRPr lang="ru-RU" sz="2800" dirty="0">
              <a:latin typeface="Consolas" panose="020B0609020204030204" pitchFamily="49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44FA4D-2C1E-F8AE-04D4-37C6A1414DBB}"/>
              </a:ext>
            </a:extLst>
          </p:cNvPr>
          <p:cNvSpPr txBox="1"/>
          <p:nvPr/>
        </p:nvSpPr>
        <p:spPr>
          <a:xfrm>
            <a:off x="304796" y="2440374"/>
            <a:ext cx="1184787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>
              <a:solidFill>
                <a:srgbClr val="660066"/>
              </a:solidFill>
              <a:latin typeface="Consolas" panose="020B0609020204030204" pitchFamily="49" charset="0"/>
            </a:endParaRPr>
          </a:p>
          <a:p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for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in</a:t>
            </a:r>
            <a:r>
              <a:rPr lang="en-US" sz="2800" dirty="0">
                <a:latin typeface="Consolas" panose="020B0609020204030204" pitchFamily="49" charset="0"/>
              </a:rPr>
              <a:t> permutations (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ABCDE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, </a:t>
            </a:r>
            <a:r>
              <a:rPr lang="ru-RU" sz="2800" dirty="0">
                <a:latin typeface="Consolas" panose="020B0609020204030204" pitchFamily="49" charset="0"/>
              </a:rPr>
              <a:t>4</a:t>
            </a:r>
            <a:r>
              <a:rPr lang="en-US" sz="2800" dirty="0">
                <a:latin typeface="Consolas" panose="020B0609020204030204" pitchFamily="49" charset="0"/>
              </a:rPr>
              <a:t>):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if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0</a:t>
            </a:r>
            <a:r>
              <a:rPr lang="en-US" sz="2800" dirty="0">
                <a:latin typeface="Consolas" panose="020B0609020204030204" pitchFamily="49" charset="0"/>
              </a:rPr>
              <a:t>]==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A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 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and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[-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1</a:t>
            </a:r>
            <a:r>
              <a:rPr lang="en-US" sz="2800" dirty="0">
                <a:latin typeface="Consolas" panose="020B0609020204030204" pitchFamily="49" charset="0"/>
              </a:rPr>
              <a:t>]==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E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: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if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1</a:t>
            </a:r>
            <a:r>
              <a:rPr lang="en-US" sz="2800" dirty="0">
                <a:latin typeface="Consolas" panose="020B0609020204030204" pitchFamily="49" charset="0"/>
              </a:rPr>
              <a:t>]!=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D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: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	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print</a:t>
            </a:r>
            <a:r>
              <a:rPr lang="en-US" sz="2800" dirty="0">
                <a:latin typeface="Consolas" panose="020B0609020204030204" pitchFamily="49" charset="0"/>
              </a:rPr>
              <a:t> (*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)</a:t>
            </a:r>
            <a:endParaRPr lang="ru-RU" sz="2800" dirty="0">
              <a:latin typeface="Consolas" panose="020B0609020204030204" pitchFamily="49" charset="0"/>
            </a:endParaRPr>
          </a:p>
          <a:p>
            <a:endParaRPr lang="ru-RU" sz="2800" dirty="0">
              <a:latin typeface="Consolas" panose="020B0609020204030204" pitchFamily="49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6E7AC8-21DF-DAC8-9B95-77641D55433E}"/>
              </a:ext>
            </a:extLst>
          </p:cNvPr>
          <p:cNvSpPr txBox="1"/>
          <p:nvPr/>
        </p:nvSpPr>
        <p:spPr>
          <a:xfrm>
            <a:off x="344129" y="4240866"/>
            <a:ext cx="1184787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>
              <a:solidFill>
                <a:srgbClr val="660066"/>
              </a:solidFill>
              <a:latin typeface="Consolas" panose="020B0609020204030204" pitchFamily="49" charset="0"/>
            </a:endParaRPr>
          </a:p>
          <a:p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for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in</a:t>
            </a:r>
            <a:r>
              <a:rPr lang="en-US" sz="2800" dirty="0">
                <a:latin typeface="Consolas" panose="020B0609020204030204" pitchFamily="49" charset="0"/>
              </a:rPr>
              <a:t> permutations (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ABCDE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, </a:t>
            </a:r>
            <a:r>
              <a:rPr lang="ru-RU" sz="2800" dirty="0">
                <a:latin typeface="Consolas" panose="020B0609020204030204" pitchFamily="49" charset="0"/>
              </a:rPr>
              <a:t>5</a:t>
            </a:r>
            <a:r>
              <a:rPr lang="en-US" sz="2800" dirty="0">
                <a:latin typeface="Consolas" panose="020B0609020204030204" pitchFamily="49" charset="0"/>
              </a:rPr>
              <a:t>):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if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0</a:t>
            </a:r>
            <a:r>
              <a:rPr lang="en-US" sz="2800" dirty="0">
                <a:latin typeface="Consolas" panose="020B0609020204030204" pitchFamily="49" charset="0"/>
              </a:rPr>
              <a:t>]==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A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 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and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[-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1</a:t>
            </a:r>
            <a:r>
              <a:rPr lang="en-US" sz="2800" dirty="0">
                <a:latin typeface="Consolas" panose="020B0609020204030204" pitchFamily="49" charset="0"/>
              </a:rPr>
              <a:t>]==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E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: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if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1</a:t>
            </a:r>
            <a:r>
              <a:rPr lang="en-US" sz="2800" dirty="0">
                <a:latin typeface="Consolas" panose="020B0609020204030204" pitchFamily="49" charset="0"/>
              </a:rPr>
              <a:t>]!=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D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: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	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print</a:t>
            </a:r>
            <a:r>
              <a:rPr lang="en-US" sz="2800" dirty="0">
                <a:latin typeface="Consolas" panose="020B0609020204030204" pitchFamily="49" charset="0"/>
              </a:rPr>
              <a:t> (*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)</a:t>
            </a:r>
            <a:endParaRPr lang="ru-RU" sz="2800" dirty="0">
              <a:latin typeface="Consolas" panose="020B0609020204030204" pitchFamily="49" charset="0"/>
            </a:endParaRPr>
          </a:p>
          <a:p>
            <a:pPr lvl="0"/>
            <a:r>
              <a:rPr lang="en-US" sz="2400" dirty="0">
                <a:solidFill>
                  <a:srgbClr val="9751CB"/>
                </a:solidFill>
                <a:latin typeface="Consolas" panose="020B0609020204030204" pitchFamily="49" charset="0"/>
              </a:rPr>
              <a:t># </a:t>
            </a:r>
            <a:r>
              <a:rPr lang="ru-RU" sz="2400" dirty="0">
                <a:solidFill>
                  <a:srgbClr val="9751CB"/>
                </a:solidFill>
                <a:latin typeface="Consolas" panose="020B0609020204030204" pitchFamily="49" charset="0"/>
              </a:rPr>
              <a:t>Получились три практически одинаковых блока строк. Может зациклим?</a:t>
            </a:r>
            <a:r>
              <a:rPr lang="en-US" sz="2400" dirty="0">
                <a:solidFill>
                  <a:srgbClr val="9751CB"/>
                </a:solidFill>
                <a:latin typeface="Consolas" panose="020B0609020204030204" pitchFamily="49" charset="0"/>
              </a:rPr>
              <a:t>#</a:t>
            </a:r>
          </a:p>
          <a:p>
            <a:endParaRPr lang="ru-RU" sz="2800" dirty="0">
              <a:latin typeface="Consolas" panose="020B0609020204030204" pitchFamily="49" charset="0"/>
            </a:endParaRPr>
          </a:p>
          <a:p>
            <a:endParaRPr lang="ru-RU" sz="28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388099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C60D161-7085-2FD0-C7D4-295FCB8901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3C91598-4BF1-C1A7-C675-BD516710F744}"/>
              </a:ext>
            </a:extLst>
          </p:cNvPr>
          <p:cNvSpPr txBox="1"/>
          <p:nvPr/>
        </p:nvSpPr>
        <p:spPr>
          <a:xfrm>
            <a:off x="344129" y="181749"/>
            <a:ext cx="11847871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from </a:t>
            </a:r>
            <a:r>
              <a:rPr lang="en-US" sz="2800" dirty="0">
                <a:latin typeface="Consolas" panose="020B0609020204030204" pitchFamily="49" charset="0"/>
              </a:rPr>
              <a:t>itertools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 import</a:t>
            </a:r>
            <a:r>
              <a:rPr lang="en-US" sz="2800" dirty="0">
                <a:latin typeface="Consolas" panose="020B0609020204030204" pitchFamily="49" charset="0"/>
              </a:rPr>
              <a:t>*</a:t>
            </a:r>
          </a:p>
          <a:p>
            <a:endParaRPr lang="ru-RU" sz="2800" dirty="0">
              <a:latin typeface="Consolas" panose="020B0609020204030204" pitchFamily="49" charset="0"/>
            </a:endParaRPr>
          </a:p>
          <a:p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for</a:t>
            </a:r>
            <a:r>
              <a:rPr lang="en-US" sz="2800" dirty="0">
                <a:latin typeface="Consolas" panose="020B0609020204030204" pitchFamily="49" charset="0"/>
              </a:rPr>
              <a:t> n 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in</a:t>
            </a:r>
            <a:r>
              <a:rPr lang="en-US" sz="2800" dirty="0">
                <a:latin typeface="Consolas" panose="020B0609020204030204" pitchFamily="49" charset="0"/>
              </a:rPr>
              <a:t> range (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3</a:t>
            </a:r>
            <a:r>
              <a:rPr lang="en-US" sz="2800" dirty="0">
                <a:latin typeface="Consolas" panose="020B0609020204030204" pitchFamily="49" charset="0"/>
              </a:rPr>
              <a:t>,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6</a:t>
            </a:r>
            <a:r>
              <a:rPr lang="en-US" sz="2800" dirty="0">
                <a:latin typeface="Consolas" panose="020B0609020204030204" pitchFamily="49" charset="0"/>
              </a:rPr>
              <a:t>):</a:t>
            </a:r>
          </a:p>
          <a:p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	for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in</a:t>
            </a:r>
            <a:r>
              <a:rPr lang="en-US" sz="2800" dirty="0">
                <a:latin typeface="Consolas" panose="020B0609020204030204" pitchFamily="49" charset="0"/>
              </a:rPr>
              <a:t> permutations (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ABCDE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, n):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if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0</a:t>
            </a:r>
            <a:r>
              <a:rPr lang="en-US" sz="2800" dirty="0">
                <a:latin typeface="Consolas" panose="020B0609020204030204" pitchFamily="49" charset="0"/>
              </a:rPr>
              <a:t>]==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A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 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and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[-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1</a:t>
            </a:r>
            <a:r>
              <a:rPr lang="en-US" sz="2800" dirty="0">
                <a:latin typeface="Consolas" panose="020B0609020204030204" pitchFamily="49" charset="0"/>
              </a:rPr>
              <a:t>]==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E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: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	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if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1</a:t>
            </a:r>
            <a:r>
              <a:rPr lang="en-US" sz="2800" dirty="0">
                <a:latin typeface="Consolas" panose="020B0609020204030204" pitchFamily="49" charset="0"/>
              </a:rPr>
              <a:t>]!=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D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: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		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print</a:t>
            </a:r>
            <a:r>
              <a:rPr lang="en-US" sz="2800" dirty="0">
                <a:latin typeface="Consolas" panose="020B0609020204030204" pitchFamily="49" charset="0"/>
              </a:rPr>
              <a:t> (*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)</a:t>
            </a:r>
            <a:endParaRPr lang="ru-RU" sz="2800" dirty="0">
              <a:latin typeface="Consolas" panose="020B0609020204030204" pitchFamily="49" charset="0"/>
            </a:endParaRPr>
          </a:p>
          <a:p>
            <a:endParaRPr lang="ru-RU" sz="2800" dirty="0">
              <a:latin typeface="Consolas" panose="020B0609020204030204" pitchFamily="49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751CB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#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9751CB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Второе</a:t>
            </a:r>
            <a:r>
              <a:rPr lang="ru-RU" sz="2400" dirty="0">
                <a:solidFill>
                  <a:srgbClr val="9751CB"/>
                </a:solidFill>
                <a:latin typeface="Consolas" panose="020B0609020204030204" pitchFamily="49" charset="0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9751CB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условие спрячем в первое, применив алгебру логики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751CB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#</a:t>
            </a:r>
          </a:p>
          <a:p>
            <a:endParaRPr lang="ru-RU" sz="28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3007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ла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ла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25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C60D161-7085-2FD0-C7D4-295FCB8901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3C91598-4BF1-C1A7-C675-BD516710F744}"/>
              </a:ext>
            </a:extLst>
          </p:cNvPr>
          <p:cNvSpPr txBox="1"/>
          <p:nvPr/>
        </p:nvSpPr>
        <p:spPr>
          <a:xfrm>
            <a:off x="344129" y="181749"/>
            <a:ext cx="1184787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from </a:t>
            </a:r>
            <a:r>
              <a:rPr lang="en-US" sz="2800" dirty="0">
                <a:latin typeface="Consolas" panose="020B0609020204030204" pitchFamily="49" charset="0"/>
              </a:rPr>
              <a:t>itertools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 import</a:t>
            </a:r>
            <a:r>
              <a:rPr lang="en-US" sz="2800" dirty="0">
                <a:latin typeface="Consolas" panose="020B0609020204030204" pitchFamily="49" charset="0"/>
              </a:rPr>
              <a:t>*</a:t>
            </a:r>
          </a:p>
          <a:p>
            <a:endParaRPr lang="ru-RU" sz="2800" dirty="0">
              <a:latin typeface="Consolas" panose="020B0609020204030204" pitchFamily="49" charset="0"/>
            </a:endParaRPr>
          </a:p>
          <a:p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for</a:t>
            </a:r>
            <a:r>
              <a:rPr lang="en-US" sz="2800" dirty="0">
                <a:latin typeface="Consolas" panose="020B0609020204030204" pitchFamily="49" charset="0"/>
              </a:rPr>
              <a:t> n 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in</a:t>
            </a:r>
            <a:r>
              <a:rPr lang="en-US" sz="2800" dirty="0">
                <a:latin typeface="Consolas" panose="020B0609020204030204" pitchFamily="49" charset="0"/>
              </a:rPr>
              <a:t> range (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3</a:t>
            </a:r>
            <a:r>
              <a:rPr lang="en-US" sz="2800" dirty="0">
                <a:latin typeface="Consolas" panose="020B0609020204030204" pitchFamily="49" charset="0"/>
              </a:rPr>
              <a:t>,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6</a:t>
            </a:r>
            <a:r>
              <a:rPr lang="en-US" sz="2800" dirty="0">
                <a:latin typeface="Consolas" panose="020B0609020204030204" pitchFamily="49" charset="0"/>
              </a:rPr>
              <a:t>):</a:t>
            </a:r>
          </a:p>
          <a:p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	for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in</a:t>
            </a:r>
            <a:r>
              <a:rPr lang="en-US" sz="2800" dirty="0">
                <a:latin typeface="Consolas" panose="020B0609020204030204" pitchFamily="49" charset="0"/>
              </a:rPr>
              <a:t> permutations (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ABCDE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, n):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if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0</a:t>
            </a:r>
            <a:r>
              <a:rPr lang="en-US" sz="2800" dirty="0">
                <a:latin typeface="Consolas" panose="020B0609020204030204" pitchFamily="49" charset="0"/>
              </a:rPr>
              <a:t>]==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A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 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and</a:t>
            </a:r>
            <a:r>
              <a:rPr lang="en-US" sz="2800" dirty="0">
                <a:latin typeface="Consolas" panose="020B0609020204030204" pitchFamily="49" charset="0"/>
              </a:rPr>
              <a:t> 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[-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1</a:t>
            </a:r>
            <a:r>
              <a:rPr lang="en-US" sz="2800" dirty="0">
                <a:latin typeface="Consolas" panose="020B0609020204030204" pitchFamily="49" charset="0"/>
              </a:rPr>
              <a:t>]==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‘</a:t>
            </a:r>
            <a:r>
              <a:rPr lang="en-US" sz="2800" dirty="0">
                <a:solidFill>
                  <a:srgbClr val="00B050"/>
                </a:solidFill>
                <a:latin typeface="Consolas" panose="020B0609020204030204" pitchFamily="49" charset="0"/>
              </a:rPr>
              <a:t>E</a:t>
            </a:r>
            <a:r>
              <a:rPr lang="en-US" sz="2800" dirty="0">
                <a:solidFill>
                  <a:srgbClr val="00B050"/>
                </a:solidFill>
                <a:latin typeface="Bahnschrift SemiBold" panose="020B0502040204020203" pitchFamily="34" charset="0"/>
              </a:rPr>
              <a:t>’</a:t>
            </a:r>
            <a:r>
              <a:rPr lang="en-US" sz="2800" dirty="0">
                <a:latin typeface="Consolas" panose="020B0609020204030204" pitchFamily="49" charset="0"/>
              </a:rPr>
              <a:t>: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		</a:t>
            </a:r>
          </a:p>
          <a:p>
            <a:r>
              <a:rPr lang="en-US" sz="2800" dirty="0">
                <a:latin typeface="Consolas" panose="020B0609020204030204" pitchFamily="49" charset="0"/>
              </a:rPr>
              <a:t>				</a:t>
            </a:r>
            <a:r>
              <a:rPr lang="en-US" sz="2800" b="1" dirty="0">
                <a:solidFill>
                  <a:srgbClr val="660066"/>
                </a:solidFill>
                <a:latin typeface="Consolas" panose="020B0609020204030204" pitchFamily="49" charset="0"/>
              </a:rPr>
              <a:t>print</a:t>
            </a:r>
            <a:r>
              <a:rPr lang="en-US" sz="2800" dirty="0">
                <a:latin typeface="Consolas" panose="020B0609020204030204" pitchFamily="49" charset="0"/>
              </a:rPr>
              <a:t> (*</a:t>
            </a:r>
            <a:r>
              <a:rPr lang="en-US" sz="2800" dirty="0" err="1">
                <a:latin typeface="Consolas" panose="020B0609020204030204" pitchFamily="49" charset="0"/>
              </a:rPr>
              <a:t>i</a:t>
            </a:r>
            <a:r>
              <a:rPr lang="en-US" sz="2800" dirty="0">
                <a:latin typeface="Consolas" panose="020B0609020204030204" pitchFamily="49" charset="0"/>
              </a:rPr>
              <a:t>)</a:t>
            </a:r>
            <a:endParaRPr lang="ru-RU" sz="2800" dirty="0">
              <a:latin typeface="Consolas" panose="020B0609020204030204" pitchFamily="49" charset="0"/>
            </a:endParaRPr>
          </a:p>
          <a:p>
            <a:endParaRPr lang="ru-RU" sz="2800" dirty="0">
              <a:latin typeface="Consolas" panose="020B0609020204030204" pitchFamily="49" charset="0"/>
            </a:endParaRPr>
          </a:p>
          <a:p>
            <a:endParaRPr lang="ru-RU" sz="2800" dirty="0">
              <a:latin typeface="Consolas" panose="020B0609020204030204" pitchFamily="49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9FCC59-57E0-0C42-5A03-C66F307C0DEE}"/>
              </a:ext>
            </a:extLst>
          </p:cNvPr>
          <p:cNvSpPr txBox="1"/>
          <p:nvPr/>
        </p:nvSpPr>
        <p:spPr>
          <a:xfrm>
            <a:off x="2995152" y="2336826"/>
            <a:ext cx="29631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if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[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1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]!=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Bahnschrift SemiBold" panose="020B0502040204020203" pitchFamily="34" charset="0"/>
                <a:ea typeface="+mn-ea"/>
                <a:cs typeface="+mn-cs"/>
              </a:rPr>
              <a:t>‘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D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Bahnschrift SemiBold" panose="020B0502040204020203" pitchFamily="34" charset="0"/>
                <a:ea typeface="+mn-ea"/>
                <a:cs typeface="+mn-cs"/>
              </a:rPr>
              <a:t>’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: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46B2C8-FDFA-7C03-D52F-9A675C4E2587}"/>
              </a:ext>
            </a:extLst>
          </p:cNvPr>
          <p:cNvSpPr txBox="1"/>
          <p:nvPr/>
        </p:nvSpPr>
        <p:spPr>
          <a:xfrm>
            <a:off x="6979066" y="1886208"/>
            <a:ext cx="37866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and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[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1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]!=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Bahnschrift SemiBold" panose="020B0502040204020203" pitchFamily="34" charset="0"/>
                <a:ea typeface="+mn-ea"/>
                <a:cs typeface="+mn-cs"/>
              </a:rPr>
              <a:t>‘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D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Bahnschrift SemiBold" panose="020B0502040204020203" pitchFamily="34" charset="0"/>
                <a:ea typeface="+mn-ea"/>
                <a:cs typeface="+mn-cs"/>
              </a:rPr>
              <a:t>’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:</a:t>
            </a:r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FD4CE1-E75C-32EF-94DE-AAF1A0E5B2A5}"/>
              </a:ext>
            </a:extLst>
          </p:cNvPr>
          <p:cNvSpPr txBox="1"/>
          <p:nvPr/>
        </p:nvSpPr>
        <p:spPr>
          <a:xfrm>
            <a:off x="2670694" y="4599624"/>
            <a:ext cx="620169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751CB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#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9751CB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Теперь все в порядке, переходим к следующему шагу.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751CB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2618960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ла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5.55112E-17 L -0.08138 0.0025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76" y="11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1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rev="1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6C8688-3366-BD68-3F68-2FC5E25BC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5F5D36E-8BD3-BB36-7B91-24584A2A868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729" r="21250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6ED205FC-93D5-5962-0FA0-1F0909C2D4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111" y="1696988"/>
            <a:ext cx="3404733" cy="346401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0ED25B5-1BCF-DBCD-F1D5-7C09FF328B53}"/>
              </a:ext>
            </a:extLst>
          </p:cNvPr>
          <p:cNvSpPr txBox="1"/>
          <p:nvPr/>
        </p:nvSpPr>
        <p:spPr>
          <a:xfrm>
            <a:off x="567807" y="142088"/>
            <a:ext cx="110391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</a:rPr>
              <a:t>Шаг 2: Запишем результат работы программы. </a:t>
            </a:r>
          </a:p>
          <a:p>
            <a:pPr algn="ctr"/>
            <a:r>
              <a:rPr lang="ru-RU" sz="2400" b="1" dirty="0">
                <a:solidFill>
                  <a:srgbClr val="7030A0"/>
                </a:solidFill>
              </a:rPr>
              <a:t>Дороги между городами </a:t>
            </a:r>
            <a:r>
              <a:rPr lang="en-US" sz="2400" b="1" dirty="0">
                <a:solidFill>
                  <a:srgbClr val="7030A0"/>
                </a:solidFill>
              </a:rPr>
              <a:t>B</a:t>
            </a:r>
            <a:r>
              <a:rPr lang="ru-RU" sz="2400" b="1" dirty="0">
                <a:solidFill>
                  <a:srgbClr val="7030A0"/>
                </a:solidFill>
              </a:rPr>
              <a:t> и </a:t>
            </a:r>
            <a:r>
              <a:rPr lang="en-US" sz="2400" b="1" dirty="0">
                <a:solidFill>
                  <a:srgbClr val="7030A0"/>
                </a:solidFill>
              </a:rPr>
              <a:t>C</a:t>
            </a:r>
            <a:r>
              <a:rPr lang="ru-RU" sz="2400" b="1" dirty="0">
                <a:solidFill>
                  <a:srgbClr val="7030A0"/>
                </a:solidFill>
              </a:rPr>
              <a:t> нет. Вычеркнем ненужные последовательности.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D10E52B-3702-51FD-1E89-6AA9EED81D0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72" t="46882" r="87413" b="12688"/>
          <a:stretch/>
        </p:blipFill>
        <p:spPr>
          <a:xfrm>
            <a:off x="4630994" y="1235804"/>
            <a:ext cx="2212258" cy="4386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80D72006-B547-D3AC-F92E-924E58B1DDBF}"/>
              </a:ext>
            </a:extLst>
          </p:cNvPr>
          <p:cNvCxnSpPr/>
          <p:nvPr/>
        </p:nvCxnSpPr>
        <p:spPr>
          <a:xfrm>
            <a:off x="4630994" y="2433484"/>
            <a:ext cx="174030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3B6BCF6E-CE41-9381-38EE-2435208E86F9}"/>
              </a:ext>
            </a:extLst>
          </p:cNvPr>
          <p:cNvCxnSpPr/>
          <p:nvPr/>
        </p:nvCxnSpPr>
        <p:spPr>
          <a:xfrm>
            <a:off x="4630994" y="3234813"/>
            <a:ext cx="174030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5548218-43A8-051A-5260-94A681576B2A}"/>
              </a:ext>
            </a:extLst>
          </p:cNvPr>
          <p:cNvCxnSpPr>
            <a:cxnSpLocks/>
          </p:cNvCxnSpPr>
          <p:nvPr/>
        </p:nvCxnSpPr>
        <p:spPr>
          <a:xfrm>
            <a:off x="4630994" y="4090219"/>
            <a:ext cx="221225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7A48AC42-3A0E-F43C-5516-2F5472651730}"/>
              </a:ext>
            </a:extLst>
          </p:cNvPr>
          <p:cNvCxnSpPr>
            <a:cxnSpLocks/>
          </p:cNvCxnSpPr>
          <p:nvPr/>
        </p:nvCxnSpPr>
        <p:spPr>
          <a:xfrm>
            <a:off x="4630994" y="4891548"/>
            <a:ext cx="221225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22363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ла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</TotalTime>
  <Words>733</Words>
  <Application>Microsoft Office PowerPoint</Application>
  <PresentationFormat>Широкоэкранный</PresentationFormat>
  <Paragraphs>93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Bahnschrift Light Condensed</vt:lpstr>
      <vt:lpstr>Bahnschrift SemiBold</vt:lpstr>
      <vt:lpstr>Baskerville Old Face</vt:lpstr>
      <vt:lpstr>Calibri</vt:lpstr>
      <vt:lpstr>Calibri Light</vt:lpstr>
      <vt:lpstr>Consolas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Панков</dc:creator>
  <cp:lastModifiedBy>Панков</cp:lastModifiedBy>
  <cp:revision>34</cp:revision>
  <dcterms:created xsi:type="dcterms:W3CDTF">2024-02-06T16:00:03Z</dcterms:created>
  <dcterms:modified xsi:type="dcterms:W3CDTF">2024-04-07T05:42:35Z</dcterms:modified>
</cp:coreProperties>
</file>