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18"/>
  </p:notesMasterIdLst>
  <p:handoutMasterIdLst>
    <p:handoutMasterId r:id="rId19"/>
  </p:handoutMasterIdLst>
  <p:sldIdLst>
    <p:sldId id="257" r:id="rId3"/>
    <p:sldId id="261" r:id="rId4"/>
    <p:sldId id="265" r:id="rId5"/>
    <p:sldId id="262" r:id="rId6"/>
    <p:sldId id="263" r:id="rId7"/>
    <p:sldId id="277" r:id="rId8"/>
    <p:sldId id="266" r:id="rId9"/>
    <p:sldId id="267" r:id="rId10"/>
    <p:sldId id="269" r:id="rId11"/>
    <p:sldId id="270" r:id="rId12"/>
    <p:sldId id="273" r:id="rId13"/>
    <p:sldId id="271" r:id="rId14"/>
    <p:sldId id="272" r:id="rId15"/>
    <p:sldId id="276" r:id="rId16"/>
    <p:sldId id="280" r:id="rId17"/>
  </p:sldIdLst>
  <p:sldSz cx="13465175" cy="7561263"/>
  <p:notesSz cx="6858000" cy="9144000"/>
  <p:defaultTextStyle>
    <a:defPPr marL="0" marR="0" indent="0" algn="l" defTabSz="95628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9562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251B"/>
    <a:srgbClr val="1A222C"/>
    <a:srgbClr val="7A7D7F"/>
    <a:srgbClr val="D0D4D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94" autoAdjust="0"/>
  </p:normalViewPr>
  <p:slideViewPr>
    <p:cSldViewPr snapToGrid="0">
      <p:cViewPr varScale="1">
        <p:scale>
          <a:sx n="105" d="100"/>
          <a:sy n="105" d="100"/>
        </p:scale>
        <p:origin x="42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F96336-79E6-41C7-B2C5-50B6465B693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C5B842-5711-407F-BD35-B54E7646CEA0}">
      <dgm:prSet phldrT="[Текст]" custT="1"/>
      <dgm:spPr>
        <a:solidFill>
          <a:srgbClr val="D0D4D9"/>
        </a:solidFill>
        <a:ln>
          <a:solidFill>
            <a:srgbClr val="D0D4D9"/>
          </a:solidFill>
        </a:ln>
      </dgm:spPr>
      <dgm:t>
        <a:bodyPr/>
        <a:lstStyle/>
        <a:p>
          <a:pPr algn="ctr"/>
          <a:r>
            <a:rPr lang="ru-RU" sz="26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Входной контроль</a:t>
          </a:r>
          <a:endParaRPr lang="ru-RU" sz="26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A40F9C5-74D6-4366-9F77-76F1C117D8FA}" type="parTrans" cxnId="{77C0A3D7-8F1E-49EC-97B4-A689D4D3BA73}">
      <dgm:prSet/>
      <dgm:spPr/>
      <dgm:t>
        <a:bodyPr/>
        <a:lstStyle/>
        <a:p>
          <a:endParaRPr lang="ru-RU"/>
        </a:p>
      </dgm:t>
    </dgm:pt>
    <dgm:pt modelId="{C852092F-152C-41F8-B063-8E4F81328EAB}" type="sibTrans" cxnId="{77C0A3D7-8F1E-49EC-97B4-A689D4D3BA73}">
      <dgm:prSet/>
      <dgm:spPr>
        <a:solidFill>
          <a:srgbClr val="1A222C"/>
        </a:solidFill>
        <a:ln>
          <a:noFill/>
        </a:ln>
      </dgm:spPr>
      <dgm:t>
        <a:bodyPr/>
        <a:lstStyle/>
        <a:p>
          <a:endParaRPr lang="ru-RU"/>
        </a:p>
      </dgm:t>
    </dgm:pt>
    <dgm:pt modelId="{1C0D3C67-7FC1-42AB-A136-67C84B5138FB}">
      <dgm:prSet phldrT="[Текст]" custT="1"/>
      <dgm:spPr>
        <a:solidFill>
          <a:srgbClr val="E1251B"/>
        </a:solidFill>
        <a:ln>
          <a:solidFill>
            <a:srgbClr val="E1251B"/>
          </a:solidFill>
        </a:ln>
      </dgm:spPr>
      <dgm:t>
        <a:bodyPr/>
        <a:lstStyle/>
        <a:p>
          <a:pPr algn="ctr"/>
          <a:r>
            <a:rPr lang="ru-RU" sz="26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Сборка конструкции «труба-в-трубе»</a:t>
          </a:r>
          <a:endParaRPr lang="ru-RU" sz="2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E53EED4-D21D-4508-B633-3C91B36D46AC}" type="parTrans" cxnId="{50F22599-025A-452D-8F5B-CD108CEF4F23}">
      <dgm:prSet/>
      <dgm:spPr/>
      <dgm:t>
        <a:bodyPr/>
        <a:lstStyle/>
        <a:p>
          <a:endParaRPr lang="ru-RU"/>
        </a:p>
      </dgm:t>
    </dgm:pt>
    <dgm:pt modelId="{3CB832F3-1CA5-4BA6-8C54-06685D3DE7EE}" type="sibTrans" cxnId="{50F22599-025A-452D-8F5B-CD108CEF4F23}">
      <dgm:prSet/>
      <dgm:spPr>
        <a:solidFill>
          <a:srgbClr val="1A222C"/>
        </a:solidFill>
        <a:ln>
          <a:noFill/>
        </a:ln>
      </dgm:spPr>
      <dgm:t>
        <a:bodyPr/>
        <a:lstStyle/>
        <a:p>
          <a:endParaRPr lang="ru-RU"/>
        </a:p>
      </dgm:t>
    </dgm:pt>
    <dgm:pt modelId="{C6E47E30-1D42-436B-8931-9AE775A9EBD1}">
      <dgm:prSet phldrT="[Текст]" custT="1"/>
      <dgm:spPr>
        <a:solidFill>
          <a:srgbClr val="D0D4D9"/>
        </a:solidFill>
        <a:ln>
          <a:solidFill>
            <a:srgbClr val="D0D4D9"/>
          </a:solidFill>
        </a:ln>
      </dgm:spPr>
      <dgm:t>
        <a:bodyPr/>
        <a:lstStyle/>
        <a:p>
          <a:pPr algn="ctr"/>
          <a:r>
            <a:rPr lang="ru-RU" sz="26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Сварка/обработка конструкции</a:t>
          </a:r>
          <a:endParaRPr lang="ru-RU" sz="26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77FB9FA-9F01-470E-94B8-390397DCB1EA}" type="parTrans" cxnId="{499D27FD-675D-4087-8D6C-1B8E1128350A}">
      <dgm:prSet/>
      <dgm:spPr/>
      <dgm:t>
        <a:bodyPr/>
        <a:lstStyle/>
        <a:p>
          <a:endParaRPr lang="ru-RU"/>
        </a:p>
      </dgm:t>
    </dgm:pt>
    <dgm:pt modelId="{0F5AD37C-8E29-4B5C-BA62-E1EFC6166154}" type="sibTrans" cxnId="{499D27FD-675D-4087-8D6C-1B8E1128350A}">
      <dgm:prSet/>
      <dgm:spPr>
        <a:solidFill>
          <a:srgbClr val="1A222C"/>
        </a:solidFill>
        <a:ln>
          <a:noFill/>
        </a:ln>
      </dgm:spPr>
      <dgm:t>
        <a:bodyPr/>
        <a:lstStyle/>
        <a:p>
          <a:endParaRPr lang="ru-RU"/>
        </a:p>
      </dgm:t>
    </dgm:pt>
    <dgm:pt modelId="{B7342A30-824B-4ECF-B423-079FFE4BFF14}">
      <dgm:prSet phldrT="[Текст]" custT="1"/>
      <dgm:spPr>
        <a:solidFill>
          <a:srgbClr val="E1251B"/>
        </a:solidFill>
        <a:ln>
          <a:solidFill>
            <a:srgbClr val="E1251B"/>
          </a:solidFill>
        </a:ln>
      </dgm:spPr>
      <dgm:t>
        <a:bodyPr/>
        <a:lstStyle/>
        <a:p>
          <a:pPr algn="ctr"/>
          <a:r>
            <a:rPr lang="ru-RU" sz="26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Заливка ППУ</a:t>
          </a:r>
          <a:endParaRPr lang="ru-RU" sz="2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BD81C45-BB20-43A5-98A8-A7E11DFA0291}" type="parTrans" cxnId="{73ABCD2B-509F-469D-9A88-77D4CDF3D51B}">
      <dgm:prSet/>
      <dgm:spPr/>
      <dgm:t>
        <a:bodyPr/>
        <a:lstStyle/>
        <a:p>
          <a:endParaRPr lang="ru-RU"/>
        </a:p>
      </dgm:t>
    </dgm:pt>
    <dgm:pt modelId="{04FC9FE5-993E-4496-86C7-A56B5965D4E7}" type="sibTrans" cxnId="{73ABCD2B-509F-469D-9A88-77D4CDF3D51B}">
      <dgm:prSet/>
      <dgm:spPr>
        <a:solidFill>
          <a:srgbClr val="1A222C"/>
        </a:solidFill>
        <a:ln>
          <a:noFill/>
        </a:ln>
      </dgm:spPr>
      <dgm:t>
        <a:bodyPr/>
        <a:lstStyle/>
        <a:p>
          <a:endParaRPr lang="ru-RU"/>
        </a:p>
      </dgm:t>
    </dgm:pt>
    <dgm:pt modelId="{18A7950C-A5DF-4D33-B12D-9D919D34CEC4}">
      <dgm:prSet phldrT="[Текст]" custT="1"/>
      <dgm:spPr>
        <a:solidFill>
          <a:srgbClr val="D0D4D9"/>
        </a:solidFill>
        <a:ln>
          <a:solidFill>
            <a:srgbClr val="D0D4D9"/>
          </a:solidFill>
        </a:ln>
      </dgm:spPr>
      <dgm:t>
        <a:bodyPr/>
        <a:lstStyle/>
        <a:p>
          <a:pPr algn="ctr"/>
          <a:r>
            <a:rPr lang="ru-RU" sz="26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Приемка</a:t>
          </a:r>
          <a:endParaRPr lang="ru-RU" sz="26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BC3DE3C-5A43-4EC5-8938-4B67D9EBF914}" type="parTrans" cxnId="{6994ECEC-DED5-4886-B78A-6DBEB4A77919}">
      <dgm:prSet/>
      <dgm:spPr/>
      <dgm:t>
        <a:bodyPr/>
        <a:lstStyle/>
        <a:p>
          <a:endParaRPr lang="ru-RU"/>
        </a:p>
      </dgm:t>
    </dgm:pt>
    <dgm:pt modelId="{73B9BD36-4E0E-472A-B7A3-C2E5B8C0DA63}" type="sibTrans" cxnId="{6994ECEC-DED5-4886-B78A-6DBEB4A77919}">
      <dgm:prSet/>
      <dgm:spPr>
        <a:solidFill>
          <a:srgbClr val="1A222C"/>
        </a:solidFill>
      </dgm:spPr>
      <dgm:t>
        <a:bodyPr/>
        <a:lstStyle/>
        <a:p>
          <a:endParaRPr lang="ru-RU"/>
        </a:p>
      </dgm:t>
    </dgm:pt>
    <dgm:pt modelId="{6381308E-125E-4BDA-BB89-38B770393A5E}" type="pres">
      <dgm:prSet presAssocID="{B0F96336-79E6-41C7-B2C5-50B6465B693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B379F1-E098-41B0-8CF7-05DB87BC8244}" type="pres">
      <dgm:prSet presAssocID="{B0F96336-79E6-41C7-B2C5-50B6465B693E}" presName="dummyMaxCanvas" presStyleCnt="0">
        <dgm:presLayoutVars/>
      </dgm:prSet>
      <dgm:spPr/>
    </dgm:pt>
    <dgm:pt modelId="{7B66063C-7C00-4F5E-8C16-05976CFBD93D}" type="pres">
      <dgm:prSet presAssocID="{B0F96336-79E6-41C7-B2C5-50B6465B693E}" presName="FiveNodes_1" presStyleLbl="node1" presStyleIdx="0" presStyleCnt="5" custScaleX="124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50BAB-84CA-4BA7-BC7A-C8F274BC0FEF}" type="pres">
      <dgm:prSet presAssocID="{B0F96336-79E6-41C7-B2C5-50B6465B693E}" presName="FiveNodes_2" presStyleLbl="node1" presStyleIdx="1" presStyleCnt="5" custScaleX="124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A3F923-DD1F-4377-8176-BF1DBCC43B3A}" type="pres">
      <dgm:prSet presAssocID="{B0F96336-79E6-41C7-B2C5-50B6465B693E}" presName="FiveNodes_3" presStyleLbl="node1" presStyleIdx="2" presStyleCnt="5" custScaleX="124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BA282-02EC-4C57-B59F-B97C2DF213C0}" type="pres">
      <dgm:prSet presAssocID="{B0F96336-79E6-41C7-B2C5-50B6465B693E}" presName="FiveNodes_4" presStyleLbl="node1" presStyleIdx="3" presStyleCnt="5" custScaleX="124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409F3-78F0-47EF-8C46-A97EB6241AB2}" type="pres">
      <dgm:prSet presAssocID="{B0F96336-79E6-41C7-B2C5-50B6465B693E}" presName="FiveNodes_5" presStyleLbl="node1" presStyleIdx="4" presStyleCnt="5" custScaleX="124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C652F-811A-4F82-93C5-BEB86D2299A1}" type="pres">
      <dgm:prSet presAssocID="{B0F96336-79E6-41C7-B2C5-50B6465B693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D1CA8-9944-43DE-938F-7ADE6F30C7D5}" type="pres">
      <dgm:prSet presAssocID="{B0F96336-79E6-41C7-B2C5-50B6465B693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258238-2B55-4168-BBFF-9E0F460079A6}" type="pres">
      <dgm:prSet presAssocID="{B0F96336-79E6-41C7-B2C5-50B6465B693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40266E-0BEB-435A-9B30-10432C973E46}" type="pres">
      <dgm:prSet presAssocID="{B0F96336-79E6-41C7-B2C5-50B6465B693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A3145-CBCA-42F4-8165-6FACBCFE50EB}" type="pres">
      <dgm:prSet presAssocID="{B0F96336-79E6-41C7-B2C5-50B6465B693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C12D4-D00A-42B6-9DB2-403CAE0C5966}" type="pres">
      <dgm:prSet presAssocID="{B0F96336-79E6-41C7-B2C5-50B6465B693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303E8-90BE-42AE-BBBF-DDAA67EFA7DD}" type="pres">
      <dgm:prSet presAssocID="{B0F96336-79E6-41C7-B2C5-50B6465B693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012BA-2915-4D00-807C-7657FB88CF8E}" type="pres">
      <dgm:prSet presAssocID="{B0F96336-79E6-41C7-B2C5-50B6465B693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A9BAF-B92A-4682-9321-342C1ED3658B}" type="pres">
      <dgm:prSet presAssocID="{B0F96336-79E6-41C7-B2C5-50B6465B693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C40779-2CC6-4FE6-91E4-2A277101C58D}" type="presOf" srcId="{B0F96336-79E6-41C7-B2C5-50B6465B693E}" destId="{6381308E-125E-4BDA-BB89-38B770393A5E}" srcOrd="0" destOrd="0" presId="urn:microsoft.com/office/officeart/2005/8/layout/vProcess5"/>
    <dgm:cxn modelId="{499D27FD-675D-4087-8D6C-1B8E1128350A}" srcId="{B0F96336-79E6-41C7-B2C5-50B6465B693E}" destId="{C6E47E30-1D42-436B-8931-9AE775A9EBD1}" srcOrd="2" destOrd="0" parTransId="{477FB9FA-9F01-470E-94B8-390397DCB1EA}" sibTransId="{0F5AD37C-8E29-4B5C-BA62-E1EFC6166154}"/>
    <dgm:cxn modelId="{77C0A3D7-8F1E-49EC-97B4-A689D4D3BA73}" srcId="{B0F96336-79E6-41C7-B2C5-50B6465B693E}" destId="{DEC5B842-5711-407F-BD35-B54E7646CEA0}" srcOrd="0" destOrd="0" parTransId="{AA40F9C5-74D6-4366-9F77-76F1C117D8FA}" sibTransId="{C852092F-152C-41F8-B063-8E4F81328EAB}"/>
    <dgm:cxn modelId="{EE670D3F-9C03-4EE4-AC98-44939EA409DF}" type="presOf" srcId="{B7342A30-824B-4ECF-B423-079FFE4BFF14}" destId="{3CCBA282-02EC-4C57-B59F-B97C2DF213C0}" srcOrd="0" destOrd="0" presId="urn:microsoft.com/office/officeart/2005/8/layout/vProcess5"/>
    <dgm:cxn modelId="{3C0EA097-F1F8-442C-95BD-D81BB5A6D8DF}" type="presOf" srcId="{DEC5B842-5711-407F-BD35-B54E7646CEA0}" destId="{48CA3145-CBCA-42F4-8165-6FACBCFE50EB}" srcOrd="1" destOrd="0" presId="urn:microsoft.com/office/officeart/2005/8/layout/vProcess5"/>
    <dgm:cxn modelId="{16E26B0B-4A8B-4E74-BF21-265263CF06DF}" type="presOf" srcId="{C852092F-152C-41F8-B063-8E4F81328EAB}" destId="{EF5C652F-811A-4F82-93C5-BEB86D2299A1}" srcOrd="0" destOrd="0" presId="urn:microsoft.com/office/officeart/2005/8/layout/vProcess5"/>
    <dgm:cxn modelId="{180EDA42-E06B-4DDB-8F64-5616A7C0FA97}" type="presOf" srcId="{1C0D3C67-7FC1-42AB-A136-67C84B5138FB}" destId="{354C12D4-D00A-42B6-9DB2-403CAE0C5966}" srcOrd="1" destOrd="0" presId="urn:microsoft.com/office/officeart/2005/8/layout/vProcess5"/>
    <dgm:cxn modelId="{68FA2152-BBFB-4C56-95FB-DC4D2EAB9623}" type="presOf" srcId="{1C0D3C67-7FC1-42AB-A136-67C84B5138FB}" destId="{65750BAB-84CA-4BA7-BC7A-C8F274BC0FEF}" srcOrd="0" destOrd="0" presId="urn:microsoft.com/office/officeart/2005/8/layout/vProcess5"/>
    <dgm:cxn modelId="{CE07F53A-CF50-402F-B8A6-9D9A78496409}" type="presOf" srcId="{DEC5B842-5711-407F-BD35-B54E7646CEA0}" destId="{7B66063C-7C00-4F5E-8C16-05976CFBD93D}" srcOrd="0" destOrd="0" presId="urn:microsoft.com/office/officeart/2005/8/layout/vProcess5"/>
    <dgm:cxn modelId="{50F22599-025A-452D-8F5B-CD108CEF4F23}" srcId="{B0F96336-79E6-41C7-B2C5-50B6465B693E}" destId="{1C0D3C67-7FC1-42AB-A136-67C84B5138FB}" srcOrd="1" destOrd="0" parTransId="{EE53EED4-D21D-4508-B633-3C91B36D46AC}" sibTransId="{3CB832F3-1CA5-4BA6-8C54-06685D3DE7EE}"/>
    <dgm:cxn modelId="{52A0D2C7-9EA5-406E-B3E7-2B37D48F826F}" type="presOf" srcId="{18A7950C-A5DF-4D33-B12D-9D919D34CEC4}" destId="{E75409F3-78F0-47EF-8C46-A97EB6241AB2}" srcOrd="0" destOrd="0" presId="urn:microsoft.com/office/officeart/2005/8/layout/vProcess5"/>
    <dgm:cxn modelId="{6AE517D7-FD2B-456A-8CD5-95427CC82D89}" type="presOf" srcId="{18A7950C-A5DF-4D33-B12D-9D919D34CEC4}" destId="{7A0A9BAF-B92A-4682-9321-342C1ED3658B}" srcOrd="1" destOrd="0" presId="urn:microsoft.com/office/officeart/2005/8/layout/vProcess5"/>
    <dgm:cxn modelId="{49BE6A66-9DD2-4D0D-946D-38FC51889E59}" type="presOf" srcId="{0F5AD37C-8E29-4B5C-BA62-E1EFC6166154}" destId="{50258238-2B55-4168-BBFF-9E0F460079A6}" srcOrd="0" destOrd="0" presId="urn:microsoft.com/office/officeart/2005/8/layout/vProcess5"/>
    <dgm:cxn modelId="{3DD98526-D291-476D-AD75-2272EB2ED9C3}" type="presOf" srcId="{04FC9FE5-993E-4496-86C7-A56B5965D4E7}" destId="{8E40266E-0BEB-435A-9B30-10432C973E46}" srcOrd="0" destOrd="0" presId="urn:microsoft.com/office/officeart/2005/8/layout/vProcess5"/>
    <dgm:cxn modelId="{76D7CA54-0343-406D-94D1-C28FC84568B7}" type="presOf" srcId="{3CB832F3-1CA5-4BA6-8C54-06685D3DE7EE}" destId="{D70D1CA8-9944-43DE-938F-7ADE6F30C7D5}" srcOrd="0" destOrd="0" presId="urn:microsoft.com/office/officeart/2005/8/layout/vProcess5"/>
    <dgm:cxn modelId="{DB5E83F7-3094-435F-AFB4-43A2B5FA73F0}" type="presOf" srcId="{B7342A30-824B-4ECF-B423-079FFE4BFF14}" destId="{B09012BA-2915-4D00-807C-7657FB88CF8E}" srcOrd="1" destOrd="0" presId="urn:microsoft.com/office/officeart/2005/8/layout/vProcess5"/>
    <dgm:cxn modelId="{6994ECEC-DED5-4886-B78A-6DBEB4A77919}" srcId="{B0F96336-79E6-41C7-B2C5-50B6465B693E}" destId="{18A7950C-A5DF-4D33-B12D-9D919D34CEC4}" srcOrd="4" destOrd="0" parTransId="{1BC3DE3C-5A43-4EC5-8938-4B67D9EBF914}" sibTransId="{73B9BD36-4E0E-472A-B7A3-C2E5B8C0DA63}"/>
    <dgm:cxn modelId="{BFD3BEC5-BC66-4855-A615-1D591E291396}" type="presOf" srcId="{C6E47E30-1D42-436B-8931-9AE775A9EBD1}" destId="{0EA3F923-DD1F-4377-8176-BF1DBCC43B3A}" srcOrd="0" destOrd="0" presId="urn:microsoft.com/office/officeart/2005/8/layout/vProcess5"/>
    <dgm:cxn modelId="{694B5439-45B9-443B-8D84-F78D930B611A}" type="presOf" srcId="{C6E47E30-1D42-436B-8931-9AE775A9EBD1}" destId="{CC2303E8-90BE-42AE-BBBF-DDAA67EFA7DD}" srcOrd="1" destOrd="0" presId="urn:microsoft.com/office/officeart/2005/8/layout/vProcess5"/>
    <dgm:cxn modelId="{73ABCD2B-509F-469D-9A88-77D4CDF3D51B}" srcId="{B0F96336-79E6-41C7-B2C5-50B6465B693E}" destId="{B7342A30-824B-4ECF-B423-079FFE4BFF14}" srcOrd="3" destOrd="0" parTransId="{8BD81C45-BB20-43A5-98A8-A7E11DFA0291}" sibTransId="{04FC9FE5-993E-4496-86C7-A56B5965D4E7}"/>
    <dgm:cxn modelId="{0530755E-2A04-4A0F-B533-C30210AD76EA}" type="presParOf" srcId="{6381308E-125E-4BDA-BB89-38B770393A5E}" destId="{8DB379F1-E098-41B0-8CF7-05DB87BC8244}" srcOrd="0" destOrd="0" presId="urn:microsoft.com/office/officeart/2005/8/layout/vProcess5"/>
    <dgm:cxn modelId="{1EDAA456-3465-43D8-B827-CACD170809DF}" type="presParOf" srcId="{6381308E-125E-4BDA-BB89-38B770393A5E}" destId="{7B66063C-7C00-4F5E-8C16-05976CFBD93D}" srcOrd="1" destOrd="0" presId="urn:microsoft.com/office/officeart/2005/8/layout/vProcess5"/>
    <dgm:cxn modelId="{911766BE-6D10-4227-8563-D47067DCC18B}" type="presParOf" srcId="{6381308E-125E-4BDA-BB89-38B770393A5E}" destId="{65750BAB-84CA-4BA7-BC7A-C8F274BC0FEF}" srcOrd="2" destOrd="0" presId="urn:microsoft.com/office/officeart/2005/8/layout/vProcess5"/>
    <dgm:cxn modelId="{8CB4651E-330F-4B89-89ED-CCBF7433C646}" type="presParOf" srcId="{6381308E-125E-4BDA-BB89-38B770393A5E}" destId="{0EA3F923-DD1F-4377-8176-BF1DBCC43B3A}" srcOrd="3" destOrd="0" presId="urn:microsoft.com/office/officeart/2005/8/layout/vProcess5"/>
    <dgm:cxn modelId="{421DF9EB-2A7D-4750-87D5-2F49D17015C0}" type="presParOf" srcId="{6381308E-125E-4BDA-BB89-38B770393A5E}" destId="{3CCBA282-02EC-4C57-B59F-B97C2DF213C0}" srcOrd="4" destOrd="0" presId="urn:microsoft.com/office/officeart/2005/8/layout/vProcess5"/>
    <dgm:cxn modelId="{E0452194-C77E-4DDB-A018-2A817CFCB190}" type="presParOf" srcId="{6381308E-125E-4BDA-BB89-38B770393A5E}" destId="{E75409F3-78F0-47EF-8C46-A97EB6241AB2}" srcOrd="5" destOrd="0" presId="urn:microsoft.com/office/officeart/2005/8/layout/vProcess5"/>
    <dgm:cxn modelId="{0F8DF00E-0BCA-4846-BA81-8971D7458979}" type="presParOf" srcId="{6381308E-125E-4BDA-BB89-38B770393A5E}" destId="{EF5C652F-811A-4F82-93C5-BEB86D2299A1}" srcOrd="6" destOrd="0" presId="urn:microsoft.com/office/officeart/2005/8/layout/vProcess5"/>
    <dgm:cxn modelId="{BE3E91DF-F904-4530-ADCC-900C48EBA54E}" type="presParOf" srcId="{6381308E-125E-4BDA-BB89-38B770393A5E}" destId="{D70D1CA8-9944-43DE-938F-7ADE6F30C7D5}" srcOrd="7" destOrd="0" presId="urn:microsoft.com/office/officeart/2005/8/layout/vProcess5"/>
    <dgm:cxn modelId="{B909569D-E7B0-4678-AA62-F9170DA8E3A4}" type="presParOf" srcId="{6381308E-125E-4BDA-BB89-38B770393A5E}" destId="{50258238-2B55-4168-BBFF-9E0F460079A6}" srcOrd="8" destOrd="0" presId="urn:microsoft.com/office/officeart/2005/8/layout/vProcess5"/>
    <dgm:cxn modelId="{3ECD5A4C-B68B-44D4-B2E8-CF280C8224AB}" type="presParOf" srcId="{6381308E-125E-4BDA-BB89-38B770393A5E}" destId="{8E40266E-0BEB-435A-9B30-10432C973E46}" srcOrd="9" destOrd="0" presId="urn:microsoft.com/office/officeart/2005/8/layout/vProcess5"/>
    <dgm:cxn modelId="{5F597367-CE42-432E-B324-80F1D600F13B}" type="presParOf" srcId="{6381308E-125E-4BDA-BB89-38B770393A5E}" destId="{48CA3145-CBCA-42F4-8165-6FACBCFE50EB}" srcOrd="10" destOrd="0" presId="urn:microsoft.com/office/officeart/2005/8/layout/vProcess5"/>
    <dgm:cxn modelId="{B88CD4E0-67DD-46B6-B68F-CB87C2A0FD99}" type="presParOf" srcId="{6381308E-125E-4BDA-BB89-38B770393A5E}" destId="{354C12D4-D00A-42B6-9DB2-403CAE0C5966}" srcOrd="11" destOrd="0" presId="urn:microsoft.com/office/officeart/2005/8/layout/vProcess5"/>
    <dgm:cxn modelId="{04003AA0-3274-446F-A364-F6875A4F4215}" type="presParOf" srcId="{6381308E-125E-4BDA-BB89-38B770393A5E}" destId="{CC2303E8-90BE-42AE-BBBF-DDAA67EFA7DD}" srcOrd="12" destOrd="0" presId="urn:microsoft.com/office/officeart/2005/8/layout/vProcess5"/>
    <dgm:cxn modelId="{D11B9BEE-1B47-4677-9CBB-2BAA65D37C33}" type="presParOf" srcId="{6381308E-125E-4BDA-BB89-38B770393A5E}" destId="{B09012BA-2915-4D00-807C-7657FB88CF8E}" srcOrd="13" destOrd="0" presId="urn:microsoft.com/office/officeart/2005/8/layout/vProcess5"/>
    <dgm:cxn modelId="{626732AA-A4E5-4804-A1FA-5A7591D40020}" type="presParOf" srcId="{6381308E-125E-4BDA-BB89-38B770393A5E}" destId="{7A0A9BAF-B92A-4682-9321-342C1ED3658B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6063C-7C00-4F5E-8C16-05976CFBD93D}">
      <dsp:nvSpPr>
        <dsp:cNvPr id="0" name=""/>
        <dsp:cNvSpPr/>
      </dsp:nvSpPr>
      <dsp:spPr>
        <a:xfrm>
          <a:off x="-831770" y="0"/>
          <a:ext cx="8575663" cy="1077213"/>
        </a:xfrm>
        <a:prstGeom prst="roundRect">
          <a:avLst>
            <a:gd name="adj" fmla="val 10000"/>
          </a:avLst>
        </a:prstGeom>
        <a:solidFill>
          <a:srgbClr val="D0D4D9"/>
        </a:solidFill>
        <a:ln w="25400" cap="flat" cmpd="sng" algn="ctr">
          <a:solidFill>
            <a:srgbClr val="D0D4D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Входной контроль</a:t>
          </a:r>
          <a:endParaRPr lang="ru-RU" sz="2600" kern="12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-800220" y="31550"/>
        <a:ext cx="6992332" cy="1014113"/>
      </dsp:txXfrm>
    </dsp:sp>
    <dsp:sp modelId="{65750BAB-84CA-4BA7-BC7A-C8F274BC0FEF}">
      <dsp:nvSpPr>
        <dsp:cNvPr id="0" name=""/>
        <dsp:cNvSpPr/>
      </dsp:nvSpPr>
      <dsp:spPr>
        <a:xfrm>
          <a:off x="-315605" y="1226827"/>
          <a:ext cx="8575663" cy="1077213"/>
        </a:xfrm>
        <a:prstGeom prst="roundRect">
          <a:avLst>
            <a:gd name="adj" fmla="val 10000"/>
          </a:avLst>
        </a:prstGeom>
        <a:solidFill>
          <a:srgbClr val="E1251B"/>
        </a:solidFill>
        <a:ln w="25400" cap="flat" cmpd="sng" algn="ctr">
          <a:solidFill>
            <a:srgbClr val="E1251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Сборка конструкции «труба-в-трубе»</a:t>
          </a:r>
          <a:endParaRPr lang="ru-RU" sz="26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-284055" y="1258377"/>
        <a:ext cx="7003469" cy="1014113"/>
      </dsp:txXfrm>
    </dsp:sp>
    <dsp:sp modelId="{0EA3F923-DD1F-4377-8176-BF1DBCC43B3A}">
      <dsp:nvSpPr>
        <dsp:cNvPr id="0" name=""/>
        <dsp:cNvSpPr/>
      </dsp:nvSpPr>
      <dsp:spPr>
        <a:xfrm>
          <a:off x="200559" y="2453654"/>
          <a:ext cx="8575663" cy="1077213"/>
        </a:xfrm>
        <a:prstGeom prst="roundRect">
          <a:avLst>
            <a:gd name="adj" fmla="val 10000"/>
          </a:avLst>
        </a:prstGeom>
        <a:solidFill>
          <a:srgbClr val="D0D4D9"/>
        </a:solidFill>
        <a:ln w="25400" cap="flat" cmpd="sng" algn="ctr">
          <a:solidFill>
            <a:srgbClr val="D0D4D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Сварка/обработка конструкции</a:t>
          </a:r>
          <a:endParaRPr lang="ru-RU" sz="2600" kern="12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32109" y="2485204"/>
        <a:ext cx="7003469" cy="1014113"/>
      </dsp:txXfrm>
    </dsp:sp>
    <dsp:sp modelId="{3CCBA282-02EC-4C57-B59F-B97C2DF213C0}">
      <dsp:nvSpPr>
        <dsp:cNvPr id="0" name=""/>
        <dsp:cNvSpPr/>
      </dsp:nvSpPr>
      <dsp:spPr>
        <a:xfrm>
          <a:off x="716724" y="3680481"/>
          <a:ext cx="8575663" cy="1077213"/>
        </a:xfrm>
        <a:prstGeom prst="roundRect">
          <a:avLst>
            <a:gd name="adj" fmla="val 10000"/>
          </a:avLst>
        </a:prstGeom>
        <a:solidFill>
          <a:srgbClr val="E1251B"/>
        </a:solidFill>
        <a:ln w="25400" cap="flat" cmpd="sng" algn="ctr">
          <a:solidFill>
            <a:srgbClr val="E1251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Заливка ППУ</a:t>
          </a:r>
          <a:endParaRPr lang="ru-RU" sz="26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48274" y="3712031"/>
        <a:ext cx="7003469" cy="1014113"/>
      </dsp:txXfrm>
    </dsp:sp>
    <dsp:sp modelId="{E75409F3-78F0-47EF-8C46-A97EB6241AB2}">
      <dsp:nvSpPr>
        <dsp:cNvPr id="0" name=""/>
        <dsp:cNvSpPr/>
      </dsp:nvSpPr>
      <dsp:spPr>
        <a:xfrm>
          <a:off x="1232889" y="4907308"/>
          <a:ext cx="8575663" cy="1077213"/>
        </a:xfrm>
        <a:prstGeom prst="roundRect">
          <a:avLst>
            <a:gd name="adj" fmla="val 10000"/>
          </a:avLst>
        </a:prstGeom>
        <a:solidFill>
          <a:srgbClr val="D0D4D9"/>
        </a:solidFill>
        <a:ln w="25400" cap="flat" cmpd="sng" algn="ctr">
          <a:solidFill>
            <a:srgbClr val="D0D4D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1A222C"/>
              </a:solidFill>
              <a:latin typeface="Verdana" panose="020B0604030504040204" pitchFamily="34" charset="0"/>
              <a:ea typeface="Verdana" panose="020B0604030504040204" pitchFamily="34" charset="0"/>
            </a:rPr>
            <a:t>Приемка</a:t>
          </a:r>
          <a:endParaRPr lang="ru-RU" sz="2600" kern="1200" dirty="0">
            <a:solidFill>
              <a:srgbClr val="1A222C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64439" y="4938858"/>
        <a:ext cx="7003469" cy="1014113"/>
      </dsp:txXfrm>
    </dsp:sp>
    <dsp:sp modelId="{EF5C652F-811A-4F82-93C5-BEB86D2299A1}">
      <dsp:nvSpPr>
        <dsp:cNvPr id="0" name=""/>
        <dsp:cNvSpPr/>
      </dsp:nvSpPr>
      <dsp:spPr>
        <a:xfrm>
          <a:off x="6211933" y="786964"/>
          <a:ext cx="700189" cy="700189"/>
        </a:xfrm>
        <a:prstGeom prst="downArrow">
          <a:avLst>
            <a:gd name="adj1" fmla="val 55000"/>
            <a:gd name="adj2" fmla="val 45000"/>
          </a:avLst>
        </a:prstGeom>
        <a:solidFill>
          <a:srgbClr val="1A222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369476" y="786964"/>
        <a:ext cx="385103" cy="526892"/>
      </dsp:txXfrm>
    </dsp:sp>
    <dsp:sp modelId="{D70D1CA8-9944-43DE-938F-7ADE6F30C7D5}">
      <dsp:nvSpPr>
        <dsp:cNvPr id="0" name=""/>
        <dsp:cNvSpPr/>
      </dsp:nvSpPr>
      <dsp:spPr>
        <a:xfrm>
          <a:off x="6728098" y="2013791"/>
          <a:ext cx="700189" cy="700189"/>
        </a:xfrm>
        <a:prstGeom prst="downArrow">
          <a:avLst>
            <a:gd name="adj1" fmla="val 55000"/>
            <a:gd name="adj2" fmla="val 45000"/>
          </a:avLst>
        </a:prstGeom>
        <a:solidFill>
          <a:srgbClr val="1A222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885641" y="2013791"/>
        <a:ext cx="385103" cy="526892"/>
      </dsp:txXfrm>
    </dsp:sp>
    <dsp:sp modelId="{50258238-2B55-4168-BBFF-9E0F460079A6}">
      <dsp:nvSpPr>
        <dsp:cNvPr id="0" name=""/>
        <dsp:cNvSpPr/>
      </dsp:nvSpPr>
      <dsp:spPr>
        <a:xfrm>
          <a:off x="7244263" y="3222665"/>
          <a:ext cx="700189" cy="700189"/>
        </a:xfrm>
        <a:prstGeom prst="downArrow">
          <a:avLst>
            <a:gd name="adj1" fmla="val 55000"/>
            <a:gd name="adj2" fmla="val 45000"/>
          </a:avLst>
        </a:prstGeom>
        <a:solidFill>
          <a:srgbClr val="1A222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7401806" y="3222665"/>
        <a:ext cx="385103" cy="526892"/>
      </dsp:txXfrm>
    </dsp:sp>
    <dsp:sp modelId="{8E40266E-0BEB-435A-9B30-10432C973E46}">
      <dsp:nvSpPr>
        <dsp:cNvPr id="0" name=""/>
        <dsp:cNvSpPr/>
      </dsp:nvSpPr>
      <dsp:spPr>
        <a:xfrm>
          <a:off x="7760428" y="4461461"/>
          <a:ext cx="700189" cy="700189"/>
        </a:xfrm>
        <a:prstGeom prst="downArrow">
          <a:avLst>
            <a:gd name="adj1" fmla="val 55000"/>
            <a:gd name="adj2" fmla="val 45000"/>
          </a:avLst>
        </a:prstGeom>
        <a:solidFill>
          <a:srgbClr val="1A222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7917971" y="4461461"/>
        <a:ext cx="385103" cy="526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057BA-E974-4BC0-8792-EF776CEEE537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872F7-C608-4265-9E94-D3222CC60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77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6864512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300">
        <a:latin typeface="+mn-lt"/>
        <a:ea typeface="+mn-ea"/>
        <a:cs typeface="+mn-cs"/>
        <a:sym typeface="Helvetica Neue"/>
      </a:defRPr>
    </a:lvl1pPr>
    <a:lvl2pPr indent="239070" latinLnBrk="0">
      <a:defRPr sz="1300">
        <a:latin typeface="+mn-lt"/>
        <a:ea typeface="+mn-ea"/>
        <a:cs typeface="+mn-cs"/>
        <a:sym typeface="Helvetica Neue"/>
      </a:defRPr>
    </a:lvl2pPr>
    <a:lvl3pPr indent="478140" latinLnBrk="0">
      <a:defRPr sz="1300">
        <a:latin typeface="+mn-lt"/>
        <a:ea typeface="+mn-ea"/>
        <a:cs typeface="+mn-cs"/>
        <a:sym typeface="Helvetica Neue"/>
      </a:defRPr>
    </a:lvl3pPr>
    <a:lvl4pPr indent="717210" latinLnBrk="0">
      <a:defRPr sz="1300">
        <a:latin typeface="+mn-lt"/>
        <a:ea typeface="+mn-ea"/>
        <a:cs typeface="+mn-cs"/>
        <a:sym typeface="Helvetica Neue"/>
      </a:defRPr>
    </a:lvl4pPr>
    <a:lvl5pPr indent="956280" latinLnBrk="0">
      <a:defRPr sz="1300">
        <a:latin typeface="+mn-lt"/>
        <a:ea typeface="+mn-ea"/>
        <a:cs typeface="+mn-cs"/>
        <a:sym typeface="Helvetica Neue"/>
      </a:defRPr>
    </a:lvl5pPr>
    <a:lvl6pPr indent="1195349" latinLnBrk="0">
      <a:defRPr sz="1300">
        <a:latin typeface="+mn-lt"/>
        <a:ea typeface="+mn-ea"/>
        <a:cs typeface="+mn-cs"/>
        <a:sym typeface="Helvetica Neue"/>
      </a:defRPr>
    </a:lvl6pPr>
    <a:lvl7pPr indent="1434419" latinLnBrk="0">
      <a:defRPr sz="1300">
        <a:latin typeface="+mn-lt"/>
        <a:ea typeface="+mn-ea"/>
        <a:cs typeface="+mn-cs"/>
        <a:sym typeface="Helvetica Neue"/>
      </a:defRPr>
    </a:lvl7pPr>
    <a:lvl8pPr indent="1673489" latinLnBrk="0">
      <a:defRPr sz="1300">
        <a:latin typeface="+mn-lt"/>
        <a:ea typeface="+mn-ea"/>
        <a:cs typeface="+mn-cs"/>
        <a:sym typeface="Helvetica Neue"/>
      </a:defRPr>
    </a:lvl8pPr>
    <a:lvl9pPr indent="1912559" latinLnBrk="0">
      <a:defRPr sz="13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011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977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723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Текст</a:t>
            </a:r>
            <a:r>
              <a:rPr dirty="0"/>
              <a:t> </a:t>
            </a:r>
            <a:r>
              <a:rPr dirty="0" err="1"/>
              <a:t>заголовка</a:t>
            </a:r>
            <a:endParaRPr dirty="0"/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498468" y="7031974"/>
            <a:ext cx="299762" cy="29238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50" name="Picture 2" descr="D:\ОМК\OMK\ОМК\Баннер\НПК\2023\done_2\преза\преза_2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3468350" cy="756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4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498468" y="7031974"/>
            <a:ext cx="299762" cy="29238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682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080"/>
            <a:ext cx="13471526" cy="755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88950" y="1664349"/>
            <a:ext cx="12336096" cy="524808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16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78700" y="430683"/>
            <a:ext cx="4795907" cy="599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Текст</a:t>
            </a:r>
            <a:r>
              <a:rPr dirty="0"/>
              <a:t> </a:t>
            </a:r>
            <a:r>
              <a:rPr dirty="0" err="1"/>
              <a:t>заголовка</a:t>
            </a:r>
            <a:endParaRPr dirty="0"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934407" y="2308175"/>
            <a:ext cx="6095794" cy="2944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Уровень текста 1…"/>
          <p:cNvSpPr txBox="1">
            <a:spLocks/>
          </p:cNvSpPr>
          <p:nvPr userDrawn="1"/>
        </p:nvSpPr>
        <p:spPr>
          <a:xfrm>
            <a:off x="1764530" y="4900246"/>
            <a:ext cx="3968055" cy="949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r>
              <a:rPr lang="ru-RU" sz="1800" b="1" dirty="0"/>
              <a:t>ФИО</a:t>
            </a:r>
          </a:p>
          <a:p>
            <a:pPr>
              <a:spcBef>
                <a:spcPts val="600"/>
              </a:spcBef>
            </a:pPr>
            <a:r>
              <a:rPr lang="ru-RU" sz="1800" dirty="0"/>
              <a:t>Должность</a:t>
            </a:r>
          </a:p>
          <a:p>
            <a:r>
              <a:rPr lang="ru-RU" sz="1800" dirty="0"/>
              <a:t>БЕ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1820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CoFo Sans Medium"/>
        </a:defRPr>
      </a:lvl1pPr>
      <a:lvl2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2pPr>
      <a:lvl3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3pPr>
      <a:lvl4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4pPr>
      <a:lvl5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5pPr>
      <a:lvl6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6pPr>
      <a:lvl7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7pPr>
      <a:lvl8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8pPr>
      <a:lvl9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9pPr>
    </p:titleStyle>
    <p:bodyStyle>
      <a:lvl1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1pPr>
      <a:lvl2pPr marL="0" marR="0" indent="47814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2pPr>
      <a:lvl3pPr marL="0" marR="0" indent="95628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3pPr>
      <a:lvl4pPr marL="0" marR="0" indent="143441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4pPr>
      <a:lvl5pPr marL="0" marR="0" indent="191255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5pPr>
      <a:lvl6pPr marL="0" marR="0" indent="239069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6pPr>
      <a:lvl7pPr marL="0" marR="0" indent="286883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7pPr>
      <a:lvl8pPr marL="0" marR="0" indent="3346978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8pPr>
      <a:lvl9pPr marL="0" marR="0" indent="3825118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9pPr>
    </p:bodyStyle>
    <p:otherStyle>
      <a:lvl1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759325" y="307610"/>
            <a:ext cx="4795907" cy="599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Текст</a:t>
            </a:r>
            <a:r>
              <a:rPr dirty="0"/>
              <a:t> </a:t>
            </a:r>
            <a:r>
              <a:rPr dirty="0" err="1"/>
              <a:t>заголовка</a:t>
            </a:r>
            <a:endParaRPr dirty="0"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88950" y="1664349"/>
            <a:ext cx="12336096" cy="2944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488950" y="7031974"/>
            <a:ext cx="299762" cy="29238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569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1820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CoFo Sans Medium"/>
        </a:defRPr>
      </a:lvl1pPr>
      <a:lvl2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2pPr>
      <a:lvl3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3pPr>
      <a:lvl4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4pPr>
      <a:lvl5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5pPr>
      <a:lvl6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6pPr>
      <a:lvl7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7pPr>
      <a:lvl8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8pPr>
      <a:lvl9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18202C"/>
          </a:solidFill>
          <a:uFillTx/>
          <a:latin typeface="CoFo Sans Medium"/>
          <a:ea typeface="CoFo Sans Medium"/>
          <a:cs typeface="CoFo Sans Medium"/>
          <a:sym typeface="CoFo Sans Medium"/>
        </a:defRPr>
      </a:lvl9pPr>
    </p:titleStyle>
    <p:bodyStyle>
      <a:lvl1pPr marL="0" marR="0" indent="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1pPr>
      <a:lvl2pPr marL="0" marR="0" indent="47814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2pPr>
      <a:lvl3pPr marL="0" marR="0" indent="956280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3pPr>
      <a:lvl4pPr marL="0" marR="0" indent="143441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4pPr>
      <a:lvl5pPr marL="0" marR="0" indent="191255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181F2C"/>
          </a:solidFill>
          <a:uFillTx/>
          <a:latin typeface="Verdana" pitchFamily="34" charset="0"/>
          <a:ea typeface="Verdana" pitchFamily="34" charset="0"/>
          <a:cs typeface="Verdana" pitchFamily="34" charset="0"/>
          <a:sym typeface="Verdana"/>
        </a:defRPr>
      </a:lvl5pPr>
      <a:lvl6pPr marL="0" marR="0" indent="239069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6pPr>
      <a:lvl7pPr marL="0" marR="0" indent="2868839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7pPr>
      <a:lvl8pPr marL="0" marR="0" indent="3346978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8pPr>
      <a:lvl9pPr marL="0" marR="0" indent="3825118" algn="l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181F2C"/>
          </a:solidFill>
          <a:uFillTx/>
          <a:latin typeface="Verdana"/>
          <a:ea typeface="Verdana"/>
          <a:cs typeface="Verdana"/>
          <a:sym typeface="Verdana"/>
        </a:defRPr>
      </a:lvl9pPr>
    </p:bodyStyle>
    <p:otherStyle>
      <a:lvl1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5628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24" Type="http://schemas.openxmlformats.org/officeDocument/2006/relationships/image" Target="../media/image8.png"/><Relationship Id="rId23" Type="http://schemas.openxmlformats.org/officeDocument/2006/relationships/image" Target="../media/image175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05645" y="423513"/>
            <a:ext cx="4553318" cy="712269"/>
          </a:xfrm>
        </p:spPr>
        <p:txBody>
          <a:bodyPr>
            <a:noAutofit/>
          </a:bodyPr>
          <a:lstStyle/>
          <a:p>
            <a:r>
              <a:rPr lang="ru-RU" sz="3200" dirty="0"/>
              <a:t>Производство труб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1"/>
          </p:nvPr>
        </p:nvSpPr>
        <p:spPr>
          <a:xfrm>
            <a:off x="6362700" y="1988721"/>
            <a:ext cx="6959600" cy="2911525"/>
          </a:xfrm>
        </p:spPr>
        <p:txBody>
          <a:bodyPr>
            <a:normAutofit/>
          </a:bodyPr>
          <a:lstStyle/>
          <a:p>
            <a:r>
              <a:rPr lang="ru-RU" sz="2800" dirty="0"/>
              <a:t>Освоение технологии производства термокейсов на АО «ВМЗ»</a:t>
            </a:r>
          </a:p>
        </p:txBody>
      </p:sp>
      <p:sp>
        <p:nvSpPr>
          <p:cNvPr id="6" name="Уровень текста 1…"/>
          <p:cNvSpPr txBox="1">
            <a:spLocks/>
          </p:cNvSpPr>
          <p:nvPr/>
        </p:nvSpPr>
        <p:spPr>
          <a:xfrm>
            <a:off x="1764530" y="4900246"/>
            <a:ext cx="3968055" cy="949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r>
              <a:rPr lang="ru-RU" sz="1800" b="1" dirty="0" smtClean="0">
                <a:solidFill>
                  <a:srgbClr val="D0D4D9"/>
                </a:solidFill>
              </a:rPr>
              <a:t>Грунина Ксения Никитична</a:t>
            </a:r>
            <a:endParaRPr lang="ru-RU" sz="1800" b="1" dirty="0">
              <a:solidFill>
                <a:srgbClr val="D0D4D9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800" dirty="0" smtClean="0">
                <a:solidFill>
                  <a:srgbClr val="D0D4D9"/>
                </a:solidFill>
              </a:rPr>
              <a:t>Инженер-конструктор (стажер)</a:t>
            </a:r>
          </a:p>
          <a:p>
            <a:r>
              <a:rPr lang="ru-RU" sz="1800" dirty="0" smtClean="0">
                <a:solidFill>
                  <a:srgbClr val="D0D4D9"/>
                </a:solidFill>
              </a:rPr>
              <a:t>АО «ВМЗ» УТиК</a:t>
            </a:r>
            <a:r>
              <a:rPr lang="en-US" sz="1800" dirty="0" smtClean="0">
                <a:solidFill>
                  <a:srgbClr val="D0D4D9"/>
                </a:solidFill>
              </a:rPr>
              <a:t> </a:t>
            </a:r>
            <a:r>
              <a:rPr lang="ru-RU" sz="1800" dirty="0" smtClean="0">
                <a:solidFill>
                  <a:srgbClr val="D0D4D9"/>
                </a:solidFill>
              </a:rPr>
              <a:t>ДТБД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2" t="29352" r="27738" b="10453"/>
          <a:stretch/>
        </p:blipFill>
        <p:spPr>
          <a:xfrm>
            <a:off x="1504950" y="1509714"/>
            <a:ext cx="3019425" cy="302736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373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201" y="160446"/>
            <a:ext cx="6760824" cy="1063749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Технологический процесс производства. Сборка конструкции «труба-в-трубе»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54526" y="3993026"/>
            <a:ext cx="3696685" cy="400454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1. Приварка защитного полукольца к наружной трубе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6" t="4805" r="19683" b="12737"/>
          <a:stretch/>
        </p:blipFill>
        <p:spPr>
          <a:xfrm>
            <a:off x="655512" y="1295400"/>
            <a:ext cx="3619501" cy="2577250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4" r="578"/>
          <a:stretch/>
        </p:blipFill>
        <p:spPr>
          <a:xfrm>
            <a:off x="9372598" y="1307901"/>
            <a:ext cx="2933891" cy="2577250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4933950" y="3987907"/>
            <a:ext cx="3645594" cy="40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600" dirty="0" smtClean="0"/>
              <a:t>2. Перемещение внутренней трубы на сборочный стенд 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1" b="14591"/>
          <a:stretch/>
        </p:blipFill>
        <p:spPr>
          <a:xfrm>
            <a:off x="5409979" y="1295400"/>
            <a:ext cx="2827653" cy="2577250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9296396" y="3987907"/>
            <a:ext cx="3086289" cy="40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600" dirty="0" smtClean="0"/>
              <a:t>3. Сборка конструкции </a:t>
            </a:r>
          </a:p>
          <a:p>
            <a:pPr algn="ctr" hangingPunct="1"/>
            <a:r>
              <a:rPr lang="ru-RU" sz="1600" dirty="0" smtClean="0"/>
              <a:t>«труба-в-трубе»</a:t>
            </a: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203" y="4671016"/>
            <a:ext cx="3619501" cy="2035969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4686301" y="6822242"/>
            <a:ext cx="4003592" cy="40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en-US" sz="1600" dirty="0"/>
              <a:t>5</a:t>
            </a:r>
            <a:r>
              <a:rPr lang="ru-RU" sz="1600" dirty="0" smtClean="0"/>
              <a:t>. Сварка</a:t>
            </a:r>
            <a:endParaRPr lang="ru-RU" sz="16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894" y="4670461"/>
            <a:ext cx="3625869" cy="2039551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2" name="Текст 2"/>
          <p:cNvSpPr txBox="1">
            <a:spLocks/>
          </p:cNvSpPr>
          <p:nvPr/>
        </p:nvSpPr>
        <p:spPr>
          <a:xfrm>
            <a:off x="8689892" y="6822242"/>
            <a:ext cx="4299299" cy="40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en-US" sz="1600" dirty="0"/>
              <a:t>6</a:t>
            </a:r>
            <a:r>
              <a:rPr lang="ru-RU" sz="1600" dirty="0" smtClean="0"/>
              <a:t>. Обработка сварных швов </a:t>
            </a:r>
            <a:endParaRPr lang="ru-RU" sz="1600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2982575" y="7086600"/>
            <a:ext cx="375618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10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26" y="4670461"/>
            <a:ext cx="3620487" cy="2036524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5" name="Текст 2"/>
          <p:cNvSpPr txBox="1">
            <a:spLocks/>
          </p:cNvSpPr>
          <p:nvPr/>
        </p:nvSpPr>
        <p:spPr>
          <a:xfrm>
            <a:off x="123825" y="6822243"/>
            <a:ext cx="4364376" cy="63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600" dirty="0"/>
              <a:t>4</a:t>
            </a:r>
            <a:r>
              <a:rPr lang="ru-RU" sz="1600" dirty="0" smtClean="0"/>
              <a:t>. Перемещение конструкции для проведения сварочных работ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6191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Купить поролоновый матрас в Екатеринбурге | Интернет-магазин Vobo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84" y="4558746"/>
            <a:ext cx="47625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socyanate H купить в Москве оптом, цены от производител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03281"/>
            <a:ext cx="2324921" cy="232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1900" y="381061"/>
            <a:ext cx="4795907" cy="5995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Что такое ППУ?</a:t>
            </a:r>
            <a:endParaRPr lang="ru-RU" sz="2400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2982575" y="7086600"/>
            <a:ext cx="375618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11</a:t>
            </a:r>
            <a:endParaRPr lang="en-RU" sz="2000" b="1" dirty="0">
              <a:solidFill>
                <a:srgbClr val="E1251B"/>
              </a:solidFill>
            </a:endParaRPr>
          </a:p>
        </p:txBody>
      </p:sp>
      <p:sp>
        <p:nvSpPr>
          <p:cNvPr id="8" name="AutoShape 8" descr="C:\Users\GRUNINA_KN\AppData\Local\Microsoft\Windows\INetCache\Content.Outlook\FGOZ1R21\ovmjvnaonkgx4640ge1gtqr9yfv02lnq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"/>
          </p:nvPr>
        </p:nvSpPr>
        <p:spPr>
          <a:xfrm>
            <a:off x="632945" y="2682798"/>
            <a:ext cx="1370180" cy="723901"/>
          </a:xfrm>
        </p:spPr>
        <p:txBody>
          <a:bodyPr>
            <a:normAutofit/>
          </a:bodyPr>
          <a:lstStyle/>
          <a:p>
            <a:pPr algn="ctr"/>
            <a:r>
              <a:rPr lang="ru-RU" sz="1900" b="1" dirty="0">
                <a:solidFill>
                  <a:schemeClr val="bg1"/>
                </a:solidFill>
              </a:rPr>
              <a:t>А</a:t>
            </a:r>
            <a:endParaRPr lang="ru-RU" sz="19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900" dirty="0" smtClean="0">
                <a:solidFill>
                  <a:schemeClr val="bg1"/>
                </a:solidFill>
              </a:rPr>
              <a:t>ПОЛИОЛ</a:t>
            </a:r>
            <a:endParaRPr lang="ru-RU" sz="1900" dirty="0">
              <a:solidFill>
                <a:schemeClr val="bg1"/>
              </a:solidFill>
            </a:endParaRPr>
          </a:p>
        </p:txBody>
      </p:sp>
      <p:pic>
        <p:nvPicPr>
          <p:cNvPr id="1046" name="Picture 22" descr="Купить Изоцианат оптом в Уфе по выгодным цена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1773106"/>
            <a:ext cx="2587625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люс 11"/>
          <p:cNvSpPr/>
          <p:nvPr/>
        </p:nvSpPr>
        <p:spPr>
          <a:xfrm>
            <a:off x="2165350" y="2820913"/>
            <a:ext cx="447675" cy="447675"/>
          </a:xfrm>
          <a:prstGeom prst="mathPlus">
            <a:avLst/>
          </a:prstGeom>
          <a:solidFill>
            <a:srgbClr val="1A222C"/>
          </a:solidFill>
          <a:ln w="25400" cap="flat">
            <a:solidFill>
              <a:srgbClr val="1A222C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759325" y="2820912"/>
            <a:ext cx="1146175" cy="447675"/>
          </a:xfrm>
          <a:prstGeom prst="rightArrow">
            <a:avLst/>
          </a:prstGeom>
          <a:solidFill>
            <a:srgbClr val="1A222C"/>
          </a:solidFill>
          <a:ln w="25400" cap="flat">
            <a:solidFill>
              <a:srgbClr val="1A222C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Текст 8"/>
          <p:cNvSpPr txBox="1">
            <a:spLocks/>
          </p:cNvSpPr>
          <p:nvPr/>
        </p:nvSpPr>
        <p:spPr>
          <a:xfrm>
            <a:off x="2803898" y="2703790"/>
            <a:ext cx="137018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900" b="1" dirty="0" smtClean="0">
                <a:solidFill>
                  <a:schemeClr val="bg1"/>
                </a:solidFill>
              </a:rPr>
              <a:t>В</a:t>
            </a:r>
          </a:p>
          <a:p>
            <a:pPr algn="ctr" hangingPunct="1"/>
            <a:r>
              <a:rPr lang="ru-RU" sz="1300" dirty="0" smtClean="0">
                <a:solidFill>
                  <a:schemeClr val="bg1"/>
                </a:solidFill>
              </a:rPr>
              <a:t>ИЗОЦИОНАТ</a:t>
            </a:r>
            <a:endParaRPr lang="ru-RU" sz="1300" dirty="0">
              <a:solidFill>
                <a:schemeClr val="bg1"/>
              </a:solidFill>
            </a:endParaRPr>
          </a:p>
        </p:txBody>
      </p:sp>
      <p:pic>
        <p:nvPicPr>
          <p:cNvPr id="1048" name="Picture 24" descr="https://bsg-i.nbxc.com/uploads/04/cf/1d/a02cb25dd75bd79c334974d29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7"/>
          <a:stretch/>
        </p:blipFill>
        <p:spPr bwMode="auto">
          <a:xfrm>
            <a:off x="6646863" y="1187160"/>
            <a:ext cx="6263627" cy="3127665"/>
          </a:xfrm>
          <a:prstGeom prst="rect">
            <a:avLst/>
          </a:prstGeom>
          <a:noFill/>
          <a:ln w="19050">
            <a:solidFill>
              <a:srgbClr val="1A222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Tit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984" y="4554332"/>
            <a:ext cx="3576720" cy="2693512"/>
          </a:xfrm>
          <a:prstGeom prst="rect">
            <a:avLst/>
          </a:prstGeom>
          <a:noFill/>
          <a:ln w="19050">
            <a:solidFill>
              <a:srgbClr val="1A222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551041"/>
            <a:ext cx="4049635" cy="2700094"/>
          </a:xfrm>
          <a:prstGeom prst="rect">
            <a:avLst/>
          </a:prstGeom>
          <a:ln w="19050">
            <a:solidFill>
              <a:srgbClr val="1A222C"/>
            </a:solidFill>
          </a:ln>
        </p:spPr>
      </p:pic>
    </p:spTree>
    <p:extLst>
      <p:ext uri="{BB962C8B-B14F-4D97-AF65-F5344CB8AC3E}">
        <p14:creationId xmlns:p14="http://schemas.microsoft.com/office/powerpoint/2010/main" val="13619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5625" y="231410"/>
            <a:ext cx="4795907" cy="599596"/>
          </a:xfrm>
        </p:spPr>
        <p:txBody>
          <a:bodyPr>
            <a:noAutofit/>
          </a:bodyPr>
          <a:lstStyle/>
          <a:p>
            <a:r>
              <a:rPr lang="ru-RU" sz="2400" dirty="0"/>
              <a:t>Технологический процесс производства. </a:t>
            </a:r>
            <a:r>
              <a:rPr lang="ru-RU" sz="2400" dirty="0" smtClean="0"/>
              <a:t>Заливка ППУ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10" y="1303833"/>
            <a:ext cx="6602678" cy="4952009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2982575" y="7086600"/>
            <a:ext cx="375618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12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162" y="2387476"/>
            <a:ext cx="6570181" cy="4380668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</p:spTree>
    <p:extLst>
      <p:ext uri="{BB962C8B-B14F-4D97-AF65-F5344CB8AC3E}">
        <p14:creationId xmlns:p14="http://schemas.microsoft.com/office/powerpoint/2010/main" val="28383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5700" y="355235"/>
            <a:ext cx="4795907" cy="5995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Готовая продукция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51825" y="6372046"/>
            <a:ext cx="12361525" cy="7497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Собранные направления с соединительной муфтой</a:t>
            </a:r>
            <a:endParaRPr lang="ru-RU" sz="3200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2982575" y="7086600"/>
            <a:ext cx="375618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13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9" t="6261" r="15435" b="8025"/>
          <a:stretch/>
        </p:blipFill>
        <p:spPr>
          <a:xfrm>
            <a:off x="488949" y="1693069"/>
            <a:ext cx="6414223" cy="4192960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7246185" y="6095998"/>
            <a:ext cx="5705558" cy="81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185" y="1693069"/>
            <a:ext cx="5604290" cy="4193554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</p:spTree>
    <p:extLst>
      <p:ext uri="{BB962C8B-B14F-4D97-AF65-F5344CB8AC3E}">
        <p14:creationId xmlns:p14="http://schemas.microsoft.com/office/powerpoint/2010/main" val="22579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535442" y="6644795"/>
            <a:ext cx="3238500" cy="476885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2982575" y="7086600"/>
            <a:ext cx="375618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1</a:t>
            </a:r>
            <a:r>
              <a:rPr lang="en-US" sz="2000" b="1" dirty="0" smtClean="0">
                <a:solidFill>
                  <a:srgbClr val="E1251B"/>
                </a:solidFill>
              </a:rPr>
              <a:t>5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8"/>
          <a:stretch/>
        </p:blipFill>
        <p:spPr>
          <a:xfrm>
            <a:off x="153275" y="5216229"/>
            <a:ext cx="3086896" cy="2054245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2" b="43313"/>
          <a:stretch/>
        </p:blipFill>
        <p:spPr>
          <a:xfrm>
            <a:off x="6305550" y="5216229"/>
            <a:ext cx="6529490" cy="2054244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2396344"/>
            <a:ext cx="3468392" cy="2699667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1181626"/>
            <a:ext cx="2929040" cy="3914385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2" name="Текст 2"/>
          <p:cNvSpPr txBox="1">
            <a:spLocks/>
          </p:cNvSpPr>
          <p:nvPr/>
        </p:nvSpPr>
        <p:spPr>
          <a:xfrm>
            <a:off x="6106195" y="1273380"/>
            <a:ext cx="3667747" cy="987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600" dirty="0" smtClean="0"/>
              <a:t>Испытания на определение эффективности термокейсов в условиях натурального полигона «ООО НОВАТЭК НТЦ» 2023 г.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492" y="4575506"/>
            <a:ext cx="2749703" cy="2054244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493" y="2396344"/>
            <a:ext cx="2749703" cy="2057536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6"/>
          <a:stretch/>
        </p:blipFill>
        <p:spPr>
          <a:xfrm>
            <a:off x="153275" y="1318450"/>
            <a:ext cx="3086896" cy="3796611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3" name="Текст 2"/>
          <p:cNvSpPr txBox="1">
            <a:spLocks/>
          </p:cNvSpPr>
          <p:nvPr/>
        </p:nvSpPr>
        <p:spPr>
          <a:xfrm>
            <a:off x="3069718" y="1331056"/>
            <a:ext cx="3206931" cy="1153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1600" dirty="0" smtClean="0">
                <a:solidFill>
                  <a:srgbClr val="1A222C"/>
                </a:solidFill>
              </a:rPr>
              <a:t>Аттестация </a:t>
            </a:r>
          </a:p>
          <a:p>
            <a:pPr algn="ctr" hangingPunct="1"/>
            <a:r>
              <a:rPr lang="ru-RU" sz="1600" dirty="0" smtClean="0">
                <a:solidFill>
                  <a:srgbClr val="1A222C"/>
                </a:solidFill>
              </a:rPr>
              <a:t>«ООО Газпром ВНИИГАЗ»</a:t>
            </a:r>
          </a:p>
          <a:p>
            <a:pPr algn="ctr" hangingPunct="1"/>
            <a:r>
              <a:rPr lang="ru-RU" sz="1600" dirty="0" smtClean="0">
                <a:solidFill>
                  <a:srgbClr val="1A222C"/>
                </a:solidFill>
              </a:rPr>
              <a:t>2023 г.</a:t>
            </a:r>
            <a:endParaRPr lang="ru-RU" sz="1600" dirty="0">
              <a:solidFill>
                <a:srgbClr val="1A222C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5508353" y="225450"/>
            <a:ext cx="4813301" cy="5995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Новые ТУ, аттестация и испытания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1619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18966"/>
            <a:ext cx="13465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Verdana" panose="020B0604030504040204" pitchFamily="34" charset="0"/>
                <a:ea typeface="Verdana" panose="020B0604030504040204" pitchFamily="34" charset="0"/>
              </a:rPr>
              <a:t>Благодарю за внимание!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1524000" y="4772025"/>
            <a:ext cx="2514600" cy="1638300"/>
          </a:xfrm>
          <a:prstGeom prst="flowChartProcess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94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325" y="307610"/>
            <a:ext cx="6032500" cy="5995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Введение</a:t>
            </a:r>
            <a:endParaRPr lang="en-RU" sz="2400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 smtClean="0">
                <a:solidFill>
                  <a:srgbClr val="E1251B"/>
                </a:solidFill>
              </a:rPr>
              <a:t>2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65" y="2436747"/>
            <a:ext cx="6071004" cy="4542786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463375" y="1358293"/>
            <a:ext cx="3290413" cy="52029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ПРОБЛЕМА</a:t>
            </a:r>
            <a:endParaRPr lang="en-RU" sz="3600" b="1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836813" y="6431185"/>
            <a:ext cx="3305750" cy="548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3600" b="1" dirty="0" smtClean="0"/>
              <a:t>РЕШЕНИЕ</a:t>
            </a:r>
            <a:endParaRPr lang="en-RU" sz="3600" b="1" dirty="0"/>
          </a:p>
        </p:txBody>
      </p:sp>
      <p:sp>
        <p:nvSpPr>
          <p:cNvPr id="4" name="Стрелка вправо 3"/>
          <p:cNvSpPr/>
          <p:nvPr/>
        </p:nvSpPr>
        <p:spPr>
          <a:xfrm flipH="1">
            <a:off x="7152285" y="1384877"/>
            <a:ext cx="1841589" cy="600782"/>
          </a:xfrm>
          <a:prstGeom prst="rightArrow">
            <a:avLst>
              <a:gd name="adj1" fmla="val 50000"/>
              <a:gd name="adj2" fmla="val 63891"/>
            </a:avLst>
          </a:prstGeom>
          <a:solidFill>
            <a:srgbClr val="E1251B"/>
          </a:solidFill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759325" y="6379317"/>
            <a:ext cx="1839854" cy="600216"/>
          </a:xfrm>
          <a:prstGeom prst="rightArrow">
            <a:avLst>
              <a:gd name="adj1" fmla="val 50000"/>
              <a:gd name="adj2" fmla="val 63891"/>
            </a:avLst>
          </a:prstGeom>
          <a:solidFill>
            <a:srgbClr val="E1251B"/>
          </a:solidFill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" t="1520" r="641" b="918"/>
          <a:stretch/>
        </p:blipFill>
        <p:spPr>
          <a:xfrm>
            <a:off x="457199" y="1459306"/>
            <a:ext cx="6387509" cy="3585012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</p:spTree>
    <p:extLst>
      <p:ext uri="{BB962C8B-B14F-4D97-AF65-F5344CB8AC3E}">
        <p14:creationId xmlns:p14="http://schemas.microsoft.com/office/powerpoint/2010/main" val="37293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0" y="133351"/>
            <a:ext cx="6724650" cy="762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Проблемы покорения новых горизонтов при добыче нефти и газа </a:t>
            </a:r>
            <a:endParaRPr lang="en-RU" sz="2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929962" y="5636155"/>
            <a:ext cx="3720479" cy="877979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Угроза повреждения дорогостоящего бурильного оборудования</a:t>
            </a:r>
            <a:endParaRPr lang="en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55" y="2081640"/>
            <a:ext cx="2999684" cy="2996091"/>
          </a:xfrm>
          <a:prstGeom prst="rect">
            <a:avLst/>
          </a:prstGeom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3</a:t>
            </a:r>
            <a:endParaRPr lang="en-RU" sz="2000" b="1" dirty="0">
              <a:solidFill>
                <a:srgbClr val="E1251B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C482447-7EF2-45BE-A294-1B701DA12E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9491212" y="2078046"/>
            <a:ext cx="2999684" cy="299968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8F468DA-6EA4-4894-9139-10CCC36B0776}"/>
              </a:ext>
            </a:extLst>
          </p:cNvPr>
          <p:cNvPicPr>
            <a:picLocks noChangeAspect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833" y="2081639"/>
            <a:ext cx="2999684" cy="2996091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9302299" y="5609269"/>
            <a:ext cx="3377510" cy="758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Негативное влияние на экологию</a:t>
            </a:r>
            <a:endParaRPr lang="en-RU" sz="2000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514488" y="5636155"/>
            <a:ext cx="3763617" cy="704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Повышение капитальных затрат на обустройство месторождения</a:t>
            </a:r>
            <a:endParaRPr lang="en-RU" sz="2000" dirty="0"/>
          </a:p>
        </p:txBody>
      </p:sp>
    </p:spTree>
    <p:extLst>
      <p:ext uri="{BB962C8B-B14F-4D97-AF65-F5344CB8AC3E}">
        <p14:creationId xmlns:p14="http://schemas.microsoft.com/office/powerpoint/2010/main" val="77155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1225" y="223935"/>
            <a:ext cx="6280150" cy="63375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«Термокейс» – как решение проблемы растепления</a:t>
            </a:r>
            <a:endParaRPr lang="ru-RU" sz="2400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4332684" y="1370476"/>
            <a:ext cx="4799807" cy="410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dirty="0" smtClean="0">
                <a:uFill>
                  <a:solidFill>
                    <a:srgbClr val="E1251B"/>
                  </a:solidFill>
                </a:uFill>
              </a:rPr>
              <a:t>Конструкция «Термокейса»</a:t>
            </a:r>
            <a:endParaRPr lang="ru-RU" sz="2000" dirty="0" smtClean="0">
              <a:uFill>
                <a:solidFill>
                  <a:srgbClr val="E1251B"/>
                </a:solidFill>
              </a:u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73" y="2037488"/>
            <a:ext cx="12013393" cy="5218077"/>
          </a:xfrm>
          <a:prstGeom prst="rect">
            <a:avLst/>
          </a:prstGeom>
          <a:ln w="28575">
            <a:solidFill>
              <a:srgbClr val="1A222C"/>
            </a:solidFill>
          </a:ln>
          <a:effectLst/>
        </p:spPr>
      </p:pic>
      <p:cxnSp>
        <p:nvCxnSpPr>
          <p:cNvPr id="11" name="Прямая со стрелкой 10"/>
          <p:cNvCxnSpPr/>
          <p:nvPr/>
        </p:nvCxnSpPr>
        <p:spPr>
          <a:xfrm>
            <a:off x="6421944" y="2888568"/>
            <a:ext cx="569896" cy="464383"/>
          </a:xfrm>
          <a:prstGeom prst="straightConnector1">
            <a:avLst/>
          </a:prstGeom>
          <a:ln w="76200">
            <a:solidFill>
              <a:srgbClr val="E1251B"/>
            </a:solidFill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Текст 2"/>
          <p:cNvSpPr txBox="1">
            <a:spLocks/>
          </p:cNvSpPr>
          <p:nvPr/>
        </p:nvSpPr>
        <p:spPr>
          <a:xfrm>
            <a:off x="5451977" y="2550272"/>
            <a:ext cx="1939934" cy="373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Изоляция ППУ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2574235" y="3896139"/>
            <a:ext cx="565629" cy="457200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Текст 2"/>
          <p:cNvSpPr txBox="1">
            <a:spLocks/>
          </p:cNvSpPr>
          <p:nvPr/>
        </p:nvSpPr>
        <p:spPr>
          <a:xfrm>
            <a:off x="1047749" y="2800350"/>
            <a:ext cx="2695575" cy="1209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Защитные (герметизирующие)</a:t>
            </a:r>
          </a:p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 кольца на торцах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2437196" y="5953443"/>
            <a:ext cx="274076" cy="601109"/>
          </a:xfrm>
          <a:prstGeom prst="straightConnector1">
            <a:avLst/>
          </a:prstGeom>
          <a:noFill/>
          <a:ln w="762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Прямая со стрелкой 39"/>
          <p:cNvCxnSpPr/>
          <p:nvPr/>
        </p:nvCxnSpPr>
        <p:spPr>
          <a:xfrm>
            <a:off x="2574235" y="3896139"/>
            <a:ext cx="565629" cy="457200"/>
          </a:xfrm>
          <a:prstGeom prst="straightConnector1">
            <a:avLst/>
          </a:prstGeom>
          <a:noFill/>
          <a:ln w="762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Текст 2"/>
          <p:cNvSpPr txBox="1">
            <a:spLocks/>
          </p:cNvSpPr>
          <p:nvPr/>
        </p:nvSpPr>
        <p:spPr>
          <a:xfrm>
            <a:off x="1953758" y="6559045"/>
            <a:ext cx="966875" cy="3460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Муфта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flipV="1">
            <a:off x="6421944" y="5300152"/>
            <a:ext cx="343111" cy="752517"/>
          </a:xfrm>
          <a:prstGeom prst="straightConnector1">
            <a:avLst/>
          </a:prstGeom>
          <a:noFill/>
          <a:ln w="762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Текст 2"/>
          <p:cNvSpPr txBox="1">
            <a:spLocks/>
          </p:cNvSpPr>
          <p:nvPr/>
        </p:nvSpPr>
        <p:spPr>
          <a:xfrm>
            <a:off x="5590418" y="6104852"/>
            <a:ext cx="2181981" cy="305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just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Труба наружная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11161735" y="3736902"/>
            <a:ext cx="475057" cy="1041904"/>
          </a:xfrm>
          <a:prstGeom prst="straightConnector1">
            <a:avLst/>
          </a:prstGeom>
          <a:noFill/>
          <a:ln w="762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5" name="Текст 2"/>
          <p:cNvSpPr txBox="1">
            <a:spLocks/>
          </p:cNvSpPr>
          <p:nvPr/>
        </p:nvSpPr>
        <p:spPr>
          <a:xfrm>
            <a:off x="10126476" y="4778806"/>
            <a:ext cx="2465574" cy="364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just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Труба внутренняя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4</a:t>
            </a:r>
            <a:endParaRPr lang="en-RU" sz="2000" b="1" dirty="0">
              <a:solidFill>
                <a:srgbClr val="E1251B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332684" y="1780563"/>
            <a:ext cx="4401741" cy="0"/>
          </a:xfrm>
          <a:prstGeom prst="line">
            <a:avLst/>
          </a:prstGeom>
          <a:noFill/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3342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853" y="2059966"/>
            <a:ext cx="4427397" cy="4546887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0325" y="205951"/>
            <a:ext cx="5448162" cy="599596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«Термокейс» – как решение проблемы растепления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77180" y="6637449"/>
            <a:ext cx="4488070" cy="81689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Комплект для Заделки Стыков обсадных труб (</a:t>
            </a:r>
            <a:r>
              <a:rPr lang="ru-RU" sz="2000" b="1" dirty="0" smtClean="0"/>
              <a:t>КЗС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705808" y="1170264"/>
            <a:ext cx="7365950" cy="884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dirty="0" smtClean="0">
                <a:uFill>
                  <a:solidFill>
                    <a:srgbClr val="E1251B"/>
                  </a:solidFill>
                </a:uFill>
              </a:rPr>
              <a:t>Дополнительные комплектующие для термокейса</a:t>
            </a:r>
            <a:endParaRPr lang="ru-RU" dirty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662538" y="3804691"/>
            <a:ext cx="414037" cy="529184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4823388" y="4874027"/>
            <a:ext cx="232604" cy="629807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Текст 2"/>
          <p:cNvSpPr txBox="1">
            <a:spLocks/>
          </p:cNvSpPr>
          <p:nvPr/>
        </p:nvSpPr>
        <p:spPr>
          <a:xfrm>
            <a:off x="3853421" y="5577632"/>
            <a:ext cx="1939934" cy="373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70000" lnSpcReduction="20000"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Защитный кожух (обечайка)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487530" y="3201556"/>
            <a:ext cx="2350016" cy="529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70000" lnSpcReduction="20000"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Сборка из 2-х скорлуп ППУ с пазами для муфты/фланца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904" y="2055158"/>
            <a:ext cx="5365911" cy="4551695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5" name="Текст 2"/>
          <p:cNvSpPr txBox="1">
            <a:spLocks/>
          </p:cNvSpPr>
          <p:nvPr/>
        </p:nvSpPr>
        <p:spPr>
          <a:xfrm>
            <a:off x="8189705" y="6637449"/>
            <a:ext cx="3287920" cy="840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Защитные кольца для торцов изоляции ППУ</a:t>
            </a:r>
            <a:endParaRPr lang="ru-RU" sz="20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8026871" y="5253152"/>
            <a:ext cx="341305" cy="610482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Текст 2"/>
          <p:cNvSpPr txBox="1">
            <a:spLocks/>
          </p:cNvSpPr>
          <p:nvPr/>
        </p:nvSpPr>
        <p:spPr>
          <a:xfrm>
            <a:off x="7056904" y="5937432"/>
            <a:ext cx="1939934" cy="373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70000" lnSpcReduction="20000"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Защитное кольцо</a:t>
            </a:r>
          </a:p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(СЕВЕР)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10661744" y="2653190"/>
            <a:ext cx="426772" cy="534193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Текст 2"/>
          <p:cNvSpPr txBox="1">
            <a:spLocks/>
          </p:cNvSpPr>
          <p:nvPr/>
        </p:nvSpPr>
        <p:spPr>
          <a:xfrm>
            <a:off x="10458726" y="2421628"/>
            <a:ext cx="1939934" cy="373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70000" lnSpcReduction="20000"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Защитное кольцо</a:t>
            </a:r>
          </a:p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(ЮГ)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8198668" y="2507876"/>
            <a:ext cx="1118295" cy="1"/>
          </a:xfrm>
          <a:prstGeom prst="straightConnector1">
            <a:avLst/>
          </a:prstGeom>
          <a:noFill/>
          <a:ln w="25400" cap="flat">
            <a:solidFill>
              <a:srgbClr val="E1251B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" name="Текст 2"/>
          <p:cNvSpPr txBox="1">
            <a:spLocks/>
          </p:cNvSpPr>
          <p:nvPr/>
        </p:nvSpPr>
        <p:spPr>
          <a:xfrm>
            <a:off x="6951256" y="2177138"/>
            <a:ext cx="1531075" cy="66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85000" lnSpcReduction="20000"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Заглушка для</a:t>
            </a:r>
          </a:p>
          <a:p>
            <a:pPr algn="ctr" hangingPunct="1"/>
            <a:r>
              <a:rPr lang="ru-RU" sz="2000" dirty="0" smtClean="0">
                <a:uFill>
                  <a:solidFill>
                    <a:srgbClr val="E1251B"/>
                  </a:solidFill>
                </a:uFill>
              </a:rPr>
              <a:t> отверстий</a:t>
            </a:r>
            <a:endParaRPr lang="ru-RU" sz="1800" dirty="0" smtClean="0">
              <a:uFill>
                <a:solidFill>
                  <a:srgbClr val="E1251B"/>
                </a:solidFill>
              </a:uFill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5</a:t>
            </a:r>
            <a:endParaRPr lang="en-RU" sz="2000" b="1" dirty="0">
              <a:solidFill>
                <a:srgbClr val="E1251B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350783" y="1536953"/>
            <a:ext cx="6075998" cy="10024"/>
          </a:xfrm>
          <a:prstGeom prst="line">
            <a:avLst/>
          </a:prstGeom>
          <a:noFill/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423594" y="1933714"/>
            <a:ext cx="1930376" cy="0"/>
          </a:xfrm>
          <a:prstGeom prst="line">
            <a:avLst/>
          </a:prstGeom>
          <a:noFill/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8793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1001" y="298085"/>
            <a:ext cx="2279650" cy="482965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Производство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2"/>
          <a:stretch/>
        </p:blipFill>
        <p:spPr>
          <a:xfrm>
            <a:off x="550314" y="6524625"/>
            <a:ext cx="3161209" cy="7458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75" y="1430818"/>
            <a:ext cx="8482612" cy="5655782"/>
          </a:xfrm>
          <a:prstGeom prst="rect">
            <a:avLst/>
          </a:prstGeom>
          <a:ln w="28575">
            <a:solidFill>
              <a:srgbClr val="1A222C"/>
            </a:solidFill>
          </a:ln>
        </p:spPr>
      </p:pic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6</a:t>
            </a:r>
            <a:endParaRPr lang="en-RU" sz="2000" b="1" dirty="0">
              <a:solidFill>
                <a:srgbClr val="E1251B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6200000">
            <a:off x="1524340" y="4034871"/>
            <a:ext cx="1146175" cy="447675"/>
          </a:xfrm>
          <a:prstGeom prst="rightArrow">
            <a:avLst/>
          </a:prstGeom>
          <a:solidFill>
            <a:srgbClr val="E1251B"/>
          </a:solidFill>
          <a:ln w="25400" cap="flat">
            <a:solidFill>
              <a:srgbClr val="E1251B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79" y="1217433"/>
            <a:ext cx="1856492" cy="2316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262" y="4943475"/>
            <a:ext cx="16192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5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7943" y="383810"/>
            <a:ext cx="5165725" cy="599596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Варианты изготовления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230376" y="6647394"/>
            <a:ext cx="4092989" cy="626165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ТОТ со стыковым сварным соединением (</a:t>
            </a:r>
            <a:r>
              <a:rPr lang="ru-RU" sz="2000" b="1" dirty="0" smtClean="0"/>
              <a:t>СС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547"/>
          <a:stretch/>
        </p:blipFill>
        <p:spPr>
          <a:xfrm>
            <a:off x="8777271" y="1543829"/>
            <a:ext cx="4408898" cy="50756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674" y="1543829"/>
            <a:ext cx="3794132" cy="5075632"/>
          </a:xfrm>
          <a:prstGeom prst="rect">
            <a:avLst/>
          </a:prstGeom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3694103" y="6647394"/>
            <a:ext cx="4092989" cy="626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ТОТ с резьбовым соединением (</a:t>
            </a:r>
            <a:r>
              <a:rPr lang="ru-RU" sz="2000" b="1" dirty="0"/>
              <a:t>Р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55" y="1516901"/>
            <a:ext cx="3930654" cy="5102560"/>
          </a:xfrm>
          <a:prstGeom prst="rect">
            <a:avLst/>
          </a:prstGeom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-398886" y="6647394"/>
            <a:ext cx="4092989" cy="626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ТОТ с фланцевым соединением (</a:t>
            </a:r>
            <a:r>
              <a:rPr lang="ru-RU" sz="2000" b="1" dirty="0"/>
              <a:t>Ф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7</a:t>
            </a:r>
            <a:endParaRPr lang="en-RU" sz="2000" b="1" dirty="0">
              <a:solidFill>
                <a:srgbClr val="E125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3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DD9525-AC1A-4191-9FF2-6C36250951C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41" y="1730756"/>
            <a:ext cx="3040781" cy="30371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29540B-7592-48DB-AE04-0C669BAC01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903" y="1731819"/>
            <a:ext cx="3039717" cy="3036076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4999383" y="5213212"/>
            <a:ext cx="3733928" cy="2335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en-US" sz="2000" dirty="0" smtClean="0"/>
              <a:t>Ø</a:t>
            </a:r>
            <a:r>
              <a:rPr lang="ru-RU" sz="2000" dirty="0" smtClean="0"/>
              <a:t> </a:t>
            </a:r>
            <a:r>
              <a:rPr lang="ru-RU" sz="2000" u="sng" dirty="0" smtClean="0"/>
              <a:t>наружной</a:t>
            </a:r>
            <a:r>
              <a:rPr lang="ru-RU" sz="2000" dirty="0" smtClean="0"/>
              <a:t> трубы: </a:t>
            </a:r>
          </a:p>
          <a:p>
            <a:pPr algn="ctr" hangingPunct="1">
              <a:lnSpc>
                <a:spcPct val="150000"/>
              </a:lnSpc>
            </a:pPr>
            <a:r>
              <a:rPr lang="ru-RU" sz="2000" dirty="0" smtClean="0"/>
              <a:t>от </a:t>
            </a:r>
            <a:r>
              <a:rPr lang="ru-RU" sz="2000" b="1" dirty="0" smtClean="0"/>
              <a:t>325</a:t>
            </a:r>
            <a:r>
              <a:rPr lang="ru-RU" sz="2000" dirty="0" smtClean="0"/>
              <a:t> до </a:t>
            </a:r>
            <a:r>
              <a:rPr lang="ru-RU" sz="2000" b="1" dirty="0" smtClean="0"/>
              <a:t>820</a:t>
            </a:r>
            <a:r>
              <a:rPr lang="ru-RU" sz="2000" dirty="0" smtClean="0"/>
              <a:t> мм.</a:t>
            </a:r>
          </a:p>
          <a:p>
            <a:pPr algn="ctr" hangingPunct="1">
              <a:lnSpc>
                <a:spcPct val="200000"/>
              </a:lnSpc>
            </a:pPr>
            <a:r>
              <a:rPr lang="ru-RU" sz="2000" dirty="0" smtClean="0"/>
              <a:t>Толщина стенки:</a:t>
            </a:r>
          </a:p>
          <a:p>
            <a:pPr algn="ctr" hangingPunct="1"/>
            <a:r>
              <a:rPr lang="ru-RU" sz="2000" dirty="0" smtClean="0"/>
              <a:t>От </a:t>
            </a:r>
            <a:r>
              <a:rPr lang="ru-RU" sz="2000" b="1" dirty="0" smtClean="0"/>
              <a:t>7</a:t>
            </a:r>
            <a:r>
              <a:rPr lang="ru-RU" sz="2000" dirty="0" smtClean="0"/>
              <a:t> до </a:t>
            </a:r>
            <a:r>
              <a:rPr lang="ru-RU" sz="2000" b="1" dirty="0" smtClean="0"/>
              <a:t>15</a:t>
            </a:r>
            <a:r>
              <a:rPr lang="ru-RU" sz="2000" dirty="0" smtClean="0"/>
              <a:t> мм</a:t>
            </a:r>
          </a:p>
          <a:p>
            <a:pPr algn="ctr" hangingPunct="1"/>
            <a:endParaRPr lang="ru-RU" dirty="0" smtClean="0"/>
          </a:p>
          <a:p>
            <a:pPr hangingPunct="1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CD58D3C-0673-4172-9E6C-82FFE8D0112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501" y="1730756"/>
            <a:ext cx="3040781" cy="3037139"/>
          </a:xfrm>
          <a:prstGeom prst="rect">
            <a:avLst/>
          </a:prstGeom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9464098" y="5213212"/>
            <a:ext cx="3733928" cy="2335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ru-RU" sz="2000" dirty="0" smtClean="0"/>
              <a:t>Типы резьбы на муфтах:</a:t>
            </a:r>
            <a:endParaRPr lang="ru-RU" sz="2000" dirty="0"/>
          </a:p>
          <a:p>
            <a:pPr algn="ctr" hangingPunct="1">
              <a:lnSpc>
                <a:spcPct val="200000"/>
              </a:lnSpc>
            </a:pPr>
            <a:r>
              <a:rPr lang="ru-RU" sz="2000" dirty="0" smtClean="0"/>
              <a:t>ОТТГ, ОТТМ, БТС, </a:t>
            </a:r>
            <a:endParaRPr lang="en-US" sz="2000" dirty="0" smtClean="0"/>
          </a:p>
          <a:p>
            <a:pPr algn="ctr" hangingPunct="1"/>
            <a:r>
              <a:rPr lang="ru-RU" sz="2000" dirty="0" smtClean="0"/>
              <a:t>ОМК </a:t>
            </a:r>
            <a:r>
              <a:rPr lang="en-US" sz="2000" dirty="0" smtClean="0"/>
              <a:t>POLAR</a:t>
            </a:r>
            <a:r>
              <a:rPr lang="ru-RU" sz="2000" dirty="0" smtClean="0"/>
              <a:t> </a:t>
            </a:r>
          </a:p>
          <a:p>
            <a:pPr hangingPunct="1"/>
            <a:endParaRPr lang="ru-RU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534668" y="5213212"/>
            <a:ext cx="3733928" cy="2335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 hangingPunct="1"/>
            <a:r>
              <a:rPr lang="en-US" sz="2000" dirty="0" smtClean="0"/>
              <a:t>Ø</a:t>
            </a:r>
            <a:r>
              <a:rPr lang="ru-RU" sz="2000" dirty="0" smtClean="0"/>
              <a:t> </a:t>
            </a:r>
            <a:r>
              <a:rPr lang="ru-RU" sz="2000" u="sng" dirty="0" smtClean="0"/>
              <a:t>обсадной</a:t>
            </a:r>
            <a:r>
              <a:rPr lang="ru-RU" sz="2000" dirty="0" smtClean="0"/>
              <a:t> трубы: </a:t>
            </a:r>
          </a:p>
          <a:p>
            <a:pPr algn="ctr" hangingPunct="1">
              <a:lnSpc>
                <a:spcPct val="150000"/>
              </a:lnSpc>
            </a:pPr>
            <a:r>
              <a:rPr lang="ru-RU" sz="2000" dirty="0" smtClean="0"/>
              <a:t>от </a:t>
            </a:r>
            <a:r>
              <a:rPr lang="ru-RU" sz="2000" b="1" dirty="0" smtClean="0"/>
              <a:t>219</a:t>
            </a:r>
            <a:r>
              <a:rPr lang="ru-RU" sz="2000" dirty="0" smtClean="0"/>
              <a:t> до </a:t>
            </a:r>
            <a:r>
              <a:rPr lang="ru-RU" sz="2000" b="1" dirty="0" smtClean="0"/>
              <a:t>530</a:t>
            </a:r>
            <a:r>
              <a:rPr lang="ru-RU" sz="2000" dirty="0" smtClean="0"/>
              <a:t> мм.</a:t>
            </a:r>
          </a:p>
          <a:p>
            <a:pPr algn="ctr" hangingPunct="1">
              <a:lnSpc>
                <a:spcPct val="200000"/>
              </a:lnSpc>
            </a:pPr>
            <a:r>
              <a:rPr lang="ru-RU" sz="2000" dirty="0" smtClean="0"/>
              <a:t>Толщина стенки:</a:t>
            </a:r>
          </a:p>
          <a:p>
            <a:pPr algn="ctr" hangingPunct="1"/>
            <a:r>
              <a:rPr lang="ru-RU" sz="2000" dirty="0" smtClean="0"/>
              <a:t>От </a:t>
            </a:r>
            <a:r>
              <a:rPr lang="ru-RU" sz="2000" b="1" dirty="0" smtClean="0"/>
              <a:t>7</a:t>
            </a:r>
            <a:r>
              <a:rPr lang="ru-RU" sz="2000" dirty="0" smtClean="0"/>
              <a:t> до </a:t>
            </a:r>
            <a:r>
              <a:rPr lang="ru-RU" sz="2000" b="1" dirty="0" smtClean="0"/>
              <a:t>12</a:t>
            </a:r>
            <a:r>
              <a:rPr lang="ru-RU" sz="2000" dirty="0" smtClean="0"/>
              <a:t> мм</a:t>
            </a:r>
          </a:p>
          <a:p>
            <a:pPr algn="ctr" hangingPunct="1"/>
            <a:endParaRPr lang="ru-RU" dirty="0" smtClean="0"/>
          </a:p>
          <a:p>
            <a:pPr hangingPunct="1"/>
            <a:endParaRPr lang="ru-RU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8</a:t>
            </a:r>
            <a:endParaRPr lang="en-RU" sz="2000" b="1" dirty="0">
              <a:solidFill>
                <a:srgbClr val="E1251B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847943" y="383810"/>
            <a:ext cx="5165725" cy="599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1820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CoFo Sans Medium"/>
              </a:defRPr>
            </a:lvl1pPr>
            <a:lvl2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2pPr>
            <a:lvl3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3pPr>
            <a:lvl4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4pPr>
            <a:lvl5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5pPr>
            <a:lvl6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6pPr>
            <a:lvl7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7pPr>
            <a:lvl8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8pPr>
            <a:lvl9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0" i="0" u="none" strike="noStrike" cap="none" spc="0" baseline="0">
                <a:solidFill>
                  <a:srgbClr val="18202C"/>
                </a:solidFill>
                <a:uFillTx/>
                <a:latin typeface="CoFo Sans Medium"/>
                <a:ea typeface="CoFo Sans Medium"/>
                <a:cs typeface="CoFo Sans Medium"/>
                <a:sym typeface="CoFo Sans Medium"/>
              </a:defRPr>
            </a:lvl9pPr>
          </a:lstStyle>
          <a:p>
            <a:pPr hangingPunct="1"/>
            <a:r>
              <a:rPr lang="ru-RU" sz="2400" smtClean="0"/>
              <a:t>Варианты изготовления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297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5975" y="383810"/>
            <a:ext cx="6461654" cy="559165"/>
          </a:xfrm>
        </p:spPr>
        <p:txBody>
          <a:bodyPr>
            <a:noAutofit/>
          </a:bodyPr>
          <a:lstStyle/>
          <a:p>
            <a:r>
              <a:rPr lang="ru-RU" sz="2400" dirty="0" smtClean="0"/>
              <a:t>Технологический процесс производства</a:t>
            </a:r>
            <a:endParaRPr lang="ru-RU" sz="2400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245935773"/>
              </p:ext>
            </p:extLst>
          </p:nvPr>
        </p:nvGraphicFramePr>
        <p:xfrm>
          <a:off x="2244196" y="1354427"/>
          <a:ext cx="8976783" cy="5984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 txBox="1">
            <a:spLocks/>
          </p:cNvSpPr>
          <p:nvPr/>
        </p:nvSpPr>
        <p:spPr>
          <a:xfrm>
            <a:off x="13030201" y="7086600"/>
            <a:ext cx="327992" cy="367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1pPr>
            <a:lvl2pPr marL="0" marR="0" indent="47814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2pPr>
            <a:lvl3pPr marL="0" marR="0" indent="956280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3pPr>
            <a:lvl4pPr marL="0" marR="0" indent="143441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4pPr>
            <a:lvl5pPr marL="0" marR="0" indent="191255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181F2C"/>
                </a:solidFill>
                <a:uFillTx/>
                <a:latin typeface="Verdana" pitchFamily="34" charset="0"/>
                <a:ea typeface="Verdana" pitchFamily="34" charset="0"/>
                <a:cs typeface="Verdana" pitchFamily="34" charset="0"/>
                <a:sym typeface="Verdana"/>
              </a:defRPr>
            </a:lvl5pPr>
            <a:lvl6pPr marL="0" marR="0" indent="239069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2868839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334697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3825118" algn="l" defTabSz="95628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solidFill>
                  <a:srgbClr val="181F2C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hangingPunct="1"/>
            <a:r>
              <a:rPr lang="ru-RU" sz="2000" b="1" dirty="0">
                <a:solidFill>
                  <a:srgbClr val="E1251B"/>
                </a:solidFill>
              </a:rPr>
              <a:t>9</a:t>
            </a:r>
            <a:endParaRPr lang="en-RU" sz="2000" b="1" dirty="0">
              <a:solidFill>
                <a:srgbClr val="E125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20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5352</TotalTime>
  <Words>343</Words>
  <Application>Microsoft Office PowerPoint</Application>
  <PresentationFormat>Произвольный</PresentationFormat>
  <Paragraphs>90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CoFo Sans Medium</vt:lpstr>
      <vt:lpstr>Helvetica</vt:lpstr>
      <vt:lpstr>Helvetica Neue</vt:lpstr>
      <vt:lpstr>Verdana</vt:lpstr>
      <vt:lpstr>Office Theme</vt:lpstr>
      <vt:lpstr>1_Office Theme</vt:lpstr>
      <vt:lpstr>Производство труб</vt:lpstr>
      <vt:lpstr>Введение</vt:lpstr>
      <vt:lpstr>Проблемы покорения новых горизонтов при добыче нефти и газа </vt:lpstr>
      <vt:lpstr>«Термокейс» – как решение проблемы растепления</vt:lpstr>
      <vt:lpstr>«Термокейс» – как решение проблемы растепления</vt:lpstr>
      <vt:lpstr>Производство </vt:lpstr>
      <vt:lpstr>Варианты изготовления</vt:lpstr>
      <vt:lpstr>Презентация PowerPoint</vt:lpstr>
      <vt:lpstr>Технологический процесс производства</vt:lpstr>
      <vt:lpstr>Технологический процесс производства. Сборка конструкции «труба-в-трубе»</vt:lpstr>
      <vt:lpstr>Что такое ППУ?</vt:lpstr>
      <vt:lpstr>Технологический процесс производства. Заливка ППУ</vt:lpstr>
      <vt:lpstr>Готовая продукция</vt:lpstr>
      <vt:lpstr>Новые ТУ, аттестация и испытания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Сосова Оксана Валерьевна</dc:creator>
  <cp:lastModifiedBy>Сорокина Татьяна Александровна</cp:lastModifiedBy>
  <cp:revision>192</cp:revision>
  <dcterms:modified xsi:type="dcterms:W3CDTF">2024-02-19T07:33:54Z</dcterms:modified>
</cp:coreProperties>
</file>