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</p:sldIdLst>
  <p:sldSz cx="14630400" cy="8229600"/>
  <p:notesSz cx="8229600" cy="14630400"/>
  <p:embeddedFontLst>
    <p:embeddedFont>
      <p:font typeface="Red Hat Text" panose="02010303040201060303" pitchFamily="34" charset="0"/>
      <p:bold r:id="rId15"/>
    </p:embeddedFont>
    <p:embeddedFont>
      <p:font typeface="Red Hat Text" panose="02010303040201060303" pitchFamily="34" charset="-122"/>
      <p:bold r:id="rId16"/>
    </p:embeddedFont>
    <p:embeddedFont>
      <p:font typeface="Red Hat Text" panose="02010303040201060303" pitchFamily="34" charset="-120"/>
      <p:bold r:id="rId17"/>
    </p:embeddedFont>
    <p:embeddedFont>
      <p:font typeface="Roboto Light" panose="02000000000000000000" pitchFamily="34" charset="0"/>
      <p:bold r:id="rId18"/>
    </p:embeddedFont>
    <p:embeddedFont>
      <p:font typeface="Roboto Light" panose="02000000000000000000" pitchFamily="34" charset="-122"/>
      <p:bold r:id="rId19"/>
    </p:embeddedFont>
    <p:embeddedFont>
      <p:font typeface="Roboto Light" panose="02000000000000000000" pitchFamily="34" charset="-120"/>
      <p:bold r:id="rId20"/>
    </p:embeddedFont>
    <p:embeddedFont>
      <p:font typeface="Calibri" panose="020F0502020204030204" charset="0"/>
      <p:regular r:id="rId21"/>
      <p:bold r:id="rId22"/>
      <p:italic r:id="rId23"/>
      <p:boldItalic r:id="rId24"/>
    </p:embeddedFont>
  </p:embeddedFont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font" Target="fonts/font10.fntdata"/><Relationship Id="rId23" Type="http://schemas.openxmlformats.org/officeDocument/2006/relationships/font" Target="fonts/font9.fntdata"/><Relationship Id="rId22" Type="http://schemas.openxmlformats.org/officeDocument/2006/relationships/font" Target="fonts/font8.fntdata"/><Relationship Id="rId21" Type="http://schemas.openxmlformats.org/officeDocument/2006/relationships/font" Target="fonts/font7.fntdata"/><Relationship Id="rId20" Type="http://schemas.openxmlformats.org/officeDocument/2006/relationships/font" Target="fonts/font6.fntdata"/><Relationship Id="rId2" Type="http://schemas.openxmlformats.org/officeDocument/2006/relationships/theme" Target="theme/theme1.xml"/><Relationship Id="rId19" Type="http://schemas.openxmlformats.org/officeDocument/2006/relationships/font" Target="fonts/font5.fntdata"/><Relationship Id="rId18" Type="http://schemas.openxmlformats.org/officeDocument/2006/relationships/font" Target="fonts/font4.fntdata"/><Relationship Id="rId17" Type="http://schemas.openxmlformats.org/officeDocument/2006/relationships/font" Target="fonts/font3.fntdata"/><Relationship Id="rId16" Type="http://schemas.openxmlformats.org/officeDocument/2006/relationships/font" Target="fonts/font2.fntdata"/><Relationship Id="rId15" Type="http://schemas.openxmlformats.org/officeDocument/2006/relationships/font" Target="fonts/font1.fntdata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957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307455" y="645081"/>
            <a:ext cx="7501890" cy="380857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7450"/>
              </a:lnSpc>
              <a:buNone/>
            </a:pPr>
            <a:r>
              <a:rPr lang="en-US" sz="5950" dirty="0">
                <a:solidFill>
                  <a:srgbClr val="1F1E1E"/>
                </a:solidFill>
                <a:latin typeface="Red Hat Text" panose="02010303040201060303" pitchFamily="34" charset="0"/>
                <a:ea typeface="Red Hat Text" panose="02010303040201060303" pitchFamily="34" charset="-122"/>
                <a:cs typeface="Red Hat Text" panose="02010303040201060303" pitchFamily="34" charset="-120"/>
              </a:rPr>
              <a:t>Создание амулетов из спилов: волшебство своими руками</a:t>
            </a:r>
            <a:endParaRPr lang="en-US" sz="5950" dirty="0"/>
          </a:p>
        </p:txBody>
      </p:sp>
      <p:sp>
        <p:nvSpPr>
          <p:cNvPr id="4" name="Text 1"/>
          <p:cNvSpPr/>
          <p:nvPr/>
        </p:nvSpPr>
        <p:spPr>
          <a:xfrm>
            <a:off x="6307455" y="4805482"/>
            <a:ext cx="7501890" cy="150114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2950"/>
              </a:lnSpc>
              <a:buNone/>
            </a:pPr>
            <a:r>
              <a:rPr lang="en-US" sz="1800" dirty="0">
                <a:solidFill>
                  <a:srgbClr val="3B3535"/>
                </a:solidFill>
                <a:latin typeface="Roboto Light" panose="02000000000000000000" pitchFamily="34" charset="0"/>
                <a:ea typeface="Roboto Light" panose="02000000000000000000" pitchFamily="34" charset="-122"/>
                <a:cs typeface="Roboto Light" panose="02000000000000000000" pitchFamily="34" charset="-120"/>
              </a:rPr>
              <a:t>Открой для себя мир волшебства и создай уникальные амулеты из древесных спилов. Это творческое путешествие позволит тебе не только сделать оригинальные украшения, но и наполнить их личной энергией.</a:t>
            </a:r>
            <a:endParaRPr lang="en-US" sz="1800" dirty="0"/>
          </a:p>
        </p:txBody>
      </p:sp>
      <p:sp>
        <p:nvSpPr>
          <p:cNvPr id="5" name="Text 2"/>
          <p:cNvSpPr/>
          <p:nvPr/>
        </p:nvSpPr>
        <p:spPr>
          <a:xfrm>
            <a:off x="6307455" y="6570464"/>
            <a:ext cx="7501890" cy="37528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2950"/>
              </a:lnSpc>
              <a:buNone/>
            </a:pPr>
            <a:r>
              <a:rPr lang="en-US" sz="1800" b="1" dirty="0">
                <a:solidFill>
                  <a:srgbClr val="3B3535"/>
                </a:solidFill>
                <a:latin typeface="Roboto Light" panose="02000000000000000000" pitchFamily="34" charset="0"/>
                <a:ea typeface="Roboto Light" panose="02000000000000000000" pitchFamily="34" charset="-122"/>
                <a:cs typeface="Roboto Light" panose="02000000000000000000" pitchFamily="34" charset="-120"/>
              </a:rPr>
              <a:t>Автор: учитель изобразительного искусства </a:t>
            </a:r>
            <a:endParaRPr lang="en-US" sz="1800" dirty="0"/>
          </a:p>
        </p:txBody>
      </p:sp>
      <p:sp>
        <p:nvSpPr>
          <p:cNvPr id="6" name="Text 3"/>
          <p:cNvSpPr/>
          <p:nvPr/>
        </p:nvSpPr>
        <p:spPr>
          <a:xfrm>
            <a:off x="6307455" y="7209592"/>
            <a:ext cx="7501890" cy="37528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2950"/>
              </a:lnSpc>
              <a:buNone/>
            </a:pPr>
            <a:r>
              <a:rPr lang="en-US" sz="1800" b="1" dirty="0">
                <a:solidFill>
                  <a:srgbClr val="3B3535"/>
                </a:solidFill>
                <a:latin typeface="Roboto Light" panose="02000000000000000000" pitchFamily="34" charset="0"/>
                <a:ea typeface="Roboto Light" panose="02000000000000000000" pitchFamily="34" charset="-122"/>
                <a:cs typeface="Roboto Light" panose="02000000000000000000" pitchFamily="34" charset="-120"/>
              </a:rPr>
              <a:t>МБОУ Ближнепесоченской ОШ № 1 Котова Ангелина Романовна</a:t>
            </a:r>
            <a:endParaRPr lang="en-US" sz="1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2576175" y="7675880"/>
            <a:ext cx="1951990" cy="43815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2940487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23317" y="3588306"/>
            <a:ext cx="12983766" cy="138374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5400"/>
              </a:lnSpc>
              <a:buNone/>
            </a:pPr>
            <a:r>
              <a:rPr lang="en-US" sz="4350" dirty="0">
                <a:solidFill>
                  <a:srgbClr val="1F1E1E"/>
                </a:solidFill>
                <a:latin typeface="Red Hat Text" panose="02010303040201060303" pitchFamily="34" charset="0"/>
                <a:ea typeface="Red Hat Text" panose="02010303040201060303" pitchFamily="34" charset="-122"/>
                <a:cs typeface="Red Hat Text" panose="02010303040201060303" pitchFamily="34" charset="-120"/>
              </a:rPr>
              <a:t>Вводная часть: знакомство с материалами и инструментами</a:t>
            </a:r>
            <a:endParaRPr lang="en-US" sz="4350" dirty="0"/>
          </a:p>
        </p:txBody>
      </p:sp>
      <p:sp>
        <p:nvSpPr>
          <p:cNvPr id="4" name="Shape 1"/>
          <p:cNvSpPr/>
          <p:nvPr/>
        </p:nvSpPr>
        <p:spPr>
          <a:xfrm>
            <a:off x="823317" y="5589389"/>
            <a:ext cx="529233" cy="529233"/>
          </a:xfrm>
          <a:prstGeom prst="roundRect">
            <a:avLst>
              <a:gd name="adj" fmla="val 6667"/>
            </a:avLst>
          </a:prstGeom>
          <a:solidFill>
            <a:srgbClr val="F3E8E8"/>
          </a:solidFill>
        </p:spPr>
      </p:sp>
      <p:sp>
        <p:nvSpPr>
          <p:cNvPr id="5" name="Text 2"/>
          <p:cNvSpPr/>
          <p:nvPr/>
        </p:nvSpPr>
        <p:spPr>
          <a:xfrm>
            <a:off x="1036915" y="5687973"/>
            <a:ext cx="102037" cy="33206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00"/>
              </a:lnSpc>
              <a:buNone/>
            </a:pPr>
            <a:r>
              <a:rPr lang="en-US" sz="2600" dirty="0">
                <a:solidFill>
                  <a:srgbClr val="3B3535"/>
                </a:solidFill>
                <a:latin typeface="Red Hat Text" panose="02010303040201060303" pitchFamily="34" charset="0"/>
                <a:ea typeface="Red Hat Text" panose="02010303040201060303" pitchFamily="34" charset="-122"/>
                <a:cs typeface="Red Hat Text" panose="02010303040201060303" pitchFamily="34" charset="-120"/>
              </a:rPr>
              <a:t>1</a:t>
            </a:r>
            <a:endParaRPr lang="en-US" sz="2600" dirty="0"/>
          </a:p>
        </p:txBody>
      </p:sp>
      <p:sp>
        <p:nvSpPr>
          <p:cNvPr id="6" name="Text 3"/>
          <p:cNvSpPr/>
          <p:nvPr/>
        </p:nvSpPr>
        <p:spPr>
          <a:xfrm>
            <a:off x="1587698" y="5589389"/>
            <a:ext cx="2767489" cy="34587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2700"/>
              </a:lnSpc>
              <a:buNone/>
            </a:pPr>
            <a:r>
              <a:rPr lang="en-US" sz="2150" dirty="0">
                <a:solidFill>
                  <a:srgbClr val="3B3535"/>
                </a:solidFill>
                <a:latin typeface="Red Hat Text" panose="02010303040201060303" pitchFamily="34" charset="0"/>
                <a:ea typeface="Red Hat Text" panose="02010303040201060303" pitchFamily="34" charset="-122"/>
                <a:cs typeface="Red Hat Text" panose="02010303040201060303" pitchFamily="34" charset="-120"/>
              </a:rPr>
              <a:t>Древесные спилы</a:t>
            </a:r>
            <a:endParaRPr lang="en-US" sz="2150" dirty="0"/>
          </a:p>
        </p:txBody>
      </p:sp>
      <p:sp>
        <p:nvSpPr>
          <p:cNvPr id="7" name="Text 4"/>
          <p:cNvSpPr/>
          <p:nvPr/>
        </p:nvSpPr>
        <p:spPr>
          <a:xfrm>
            <a:off x="1587698" y="6076355"/>
            <a:ext cx="3406735" cy="150542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2950"/>
              </a:lnSpc>
              <a:buNone/>
            </a:pPr>
            <a:r>
              <a:rPr lang="en-US" sz="1850" dirty="0">
                <a:solidFill>
                  <a:srgbClr val="3B3535"/>
                </a:solidFill>
                <a:latin typeface="Roboto Light" panose="02000000000000000000" pitchFamily="34" charset="0"/>
                <a:ea typeface="Roboto Light" panose="02000000000000000000" pitchFamily="34" charset="-122"/>
                <a:cs typeface="Roboto Light" panose="02000000000000000000" pitchFamily="34" charset="-120"/>
              </a:rPr>
              <a:t>Выбирай различные породы дерева, чтобы придать каждому амулету уникальный характер.</a:t>
            </a:r>
            <a:endParaRPr lang="en-US" sz="1850" dirty="0"/>
          </a:p>
        </p:txBody>
      </p:sp>
      <p:sp>
        <p:nvSpPr>
          <p:cNvPr id="8" name="Shape 5"/>
          <p:cNvSpPr/>
          <p:nvPr/>
        </p:nvSpPr>
        <p:spPr>
          <a:xfrm>
            <a:off x="5229582" y="5589389"/>
            <a:ext cx="529233" cy="529233"/>
          </a:xfrm>
          <a:prstGeom prst="roundRect">
            <a:avLst>
              <a:gd name="adj" fmla="val 6667"/>
            </a:avLst>
          </a:prstGeom>
          <a:solidFill>
            <a:srgbClr val="F3E8E8"/>
          </a:solidFill>
        </p:spPr>
      </p:sp>
      <p:sp>
        <p:nvSpPr>
          <p:cNvPr id="9" name="Text 6"/>
          <p:cNvSpPr/>
          <p:nvPr/>
        </p:nvSpPr>
        <p:spPr>
          <a:xfrm>
            <a:off x="5403175" y="5687973"/>
            <a:ext cx="182047" cy="33206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00"/>
              </a:lnSpc>
              <a:buNone/>
            </a:pPr>
            <a:r>
              <a:rPr lang="en-US" sz="2600" dirty="0">
                <a:solidFill>
                  <a:srgbClr val="3B3535"/>
                </a:solidFill>
                <a:latin typeface="Red Hat Text" panose="02010303040201060303" pitchFamily="34" charset="0"/>
                <a:ea typeface="Red Hat Text" panose="02010303040201060303" pitchFamily="34" charset="-122"/>
                <a:cs typeface="Red Hat Text" panose="02010303040201060303" pitchFamily="34" charset="-120"/>
              </a:rPr>
              <a:t>2</a:t>
            </a:r>
            <a:endParaRPr lang="en-US" sz="2600" dirty="0"/>
          </a:p>
        </p:txBody>
      </p:sp>
      <p:sp>
        <p:nvSpPr>
          <p:cNvPr id="10" name="Text 7"/>
          <p:cNvSpPr/>
          <p:nvPr/>
        </p:nvSpPr>
        <p:spPr>
          <a:xfrm>
            <a:off x="5993963" y="5589389"/>
            <a:ext cx="3406735" cy="691753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2700"/>
              </a:lnSpc>
              <a:buNone/>
            </a:pPr>
            <a:r>
              <a:rPr lang="en-US" sz="2150" dirty="0">
                <a:solidFill>
                  <a:srgbClr val="3B3535"/>
                </a:solidFill>
                <a:latin typeface="Red Hat Text" panose="02010303040201060303" pitchFamily="34" charset="0"/>
                <a:ea typeface="Red Hat Text" panose="02010303040201060303" pitchFamily="34" charset="-122"/>
                <a:cs typeface="Red Hat Text" panose="02010303040201060303" pitchFamily="34" charset="-120"/>
              </a:rPr>
              <a:t>Необходимые инструменты</a:t>
            </a:r>
            <a:endParaRPr lang="en-US" sz="2150" dirty="0"/>
          </a:p>
        </p:txBody>
      </p:sp>
      <p:sp>
        <p:nvSpPr>
          <p:cNvPr id="11" name="Text 8"/>
          <p:cNvSpPr/>
          <p:nvPr/>
        </p:nvSpPr>
        <p:spPr>
          <a:xfrm>
            <a:off x="5993963" y="6422231"/>
            <a:ext cx="3406735" cy="112907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2950"/>
              </a:lnSpc>
              <a:buNone/>
            </a:pPr>
            <a:r>
              <a:rPr lang="en-US" sz="1850" dirty="0">
                <a:solidFill>
                  <a:srgbClr val="3B3535"/>
                </a:solidFill>
                <a:latin typeface="Roboto Light" panose="02000000000000000000" pitchFamily="34" charset="0"/>
                <a:ea typeface="Roboto Light" panose="02000000000000000000" pitchFamily="34" charset="-122"/>
                <a:cs typeface="Roboto Light" panose="02000000000000000000" pitchFamily="34" charset="-120"/>
              </a:rPr>
              <a:t>Подготовь набор резцов, шкурку, клей, краски и другие декоративные элементы.</a:t>
            </a:r>
            <a:endParaRPr lang="en-US" sz="1850" dirty="0"/>
          </a:p>
        </p:txBody>
      </p:sp>
      <p:sp>
        <p:nvSpPr>
          <p:cNvPr id="12" name="Shape 9"/>
          <p:cNvSpPr/>
          <p:nvPr/>
        </p:nvSpPr>
        <p:spPr>
          <a:xfrm>
            <a:off x="9635847" y="5589389"/>
            <a:ext cx="529233" cy="529233"/>
          </a:xfrm>
          <a:prstGeom prst="roundRect">
            <a:avLst>
              <a:gd name="adj" fmla="val 6667"/>
            </a:avLst>
          </a:prstGeom>
          <a:solidFill>
            <a:srgbClr val="F3E8E8"/>
          </a:solidFill>
        </p:spPr>
      </p:sp>
      <p:sp>
        <p:nvSpPr>
          <p:cNvPr id="13" name="Text 10"/>
          <p:cNvSpPr/>
          <p:nvPr/>
        </p:nvSpPr>
        <p:spPr>
          <a:xfrm>
            <a:off x="9803130" y="5687973"/>
            <a:ext cx="194667" cy="33206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00"/>
              </a:lnSpc>
              <a:buNone/>
            </a:pPr>
            <a:r>
              <a:rPr lang="en-US" sz="2600" dirty="0">
                <a:solidFill>
                  <a:srgbClr val="3B3535"/>
                </a:solidFill>
                <a:latin typeface="Red Hat Text" panose="02010303040201060303" pitchFamily="34" charset="0"/>
                <a:ea typeface="Red Hat Text" panose="02010303040201060303" pitchFamily="34" charset="-122"/>
                <a:cs typeface="Red Hat Text" panose="02010303040201060303" pitchFamily="34" charset="-120"/>
              </a:rPr>
              <a:t>3</a:t>
            </a:r>
            <a:endParaRPr lang="en-US" sz="2600" dirty="0"/>
          </a:p>
        </p:txBody>
      </p:sp>
      <p:sp>
        <p:nvSpPr>
          <p:cNvPr id="14" name="Text 11"/>
          <p:cNvSpPr/>
          <p:nvPr/>
        </p:nvSpPr>
        <p:spPr>
          <a:xfrm>
            <a:off x="10400228" y="5589389"/>
            <a:ext cx="3021806" cy="34587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2700"/>
              </a:lnSpc>
              <a:buNone/>
            </a:pPr>
            <a:r>
              <a:rPr lang="en-US" sz="2150" dirty="0">
                <a:solidFill>
                  <a:srgbClr val="3B3535"/>
                </a:solidFill>
                <a:latin typeface="Red Hat Text" panose="02010303040201060303" pitchFamily="34" charset="0"/>
                <a:ea typeface="Red Hat Text" panose="02010303040201060303" pitchFamily="34" charset="-122"/>
                <a:cs typeface="Red Hat Text" panose="02010303040201060303" pitchFamily="34" charset="-120"/>
              </a:rPr>
              <a:t>Техника безопасности</a:t>
            </a:r>
            <a:endParaRPr lang="en-US" sz="2150" dirty="0"/>
          </a:p>
        </p:txBody>
      </p:sp>
      <p:sp>
        <p:nvSpPr>
          <p:cNvPr id="15" name="Text 12"/>
          <p:cNvSpPr/>
          <p:nvPr/>
        </p:nvSpPr>
        <p:spPr>
          <a:xfrm>
            <a:off x="10400228" y="6076355"/>
            <a:ext cx="3406735" cy="150542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2950"/>
              </a:lnSpc>
              <a:buNone/>
            </a:pPr>
            <a:r>
              <a:rPr lang="en-US" sz="1850" dirty="0">
                <a:solidFill>
                  <a:srgbClr val="3B3535"/>
                </a:solidFill>
                <a:latin typeface="Roboto Light" panose="02000000000000000000" pitchFamily="34" charset="0"/>
                <a:ea typeface="Roboto Light" panose="02000000000000000000" pitchFamily="34" charset="-122"/>
                <a:cs typeface="Roboto Light" panose="02000000000000000000" pitchFamily="34" charset="-120"/>
              </a:rPr>
              <a:t>Помни о правильном использовании инструментов, чтобы сделать процесс безопасным и комфортным.</a:t>
            </a:r>
            <a:endParaRPr lang="en-US" sz="185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2576175" y="7675880"/>
            <a:ext cx="1951990" cy="43815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2485787"/>
            <a:ext cx="11338322" cy="7040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en-US" sz="4400" dirty="0">
                <a:solidFill>
                  <a:srgbClr val="1F1E1E"/>
                </a:solidFill>
                <a:latin typeface="Red Hat Text" panose="02010303040201060303" pitchFamily="34" charset="0"/>
                <a:ea typeface="Red Hat Text" panose="02010303040201060303" pitchFamily="34" charset="-122"/>
                <a:cs typeface="Red Hat Text" panose="02010303040201060303" pitchFamily="34" charset="-120"/>
              </a:rPr>
              <a:t>Выбор спилов и подготовка поверхности</a:t>
            </a:r>
            <a:endParaRPr lang="en-US" sz="4400" dirty="0"/>
          </a:p>
        </p:txBody>
      </p:sp>
      <p:sp>
        <p:nvSpPr>
          <p:cNvPr id="3" name="Text 1"/>
          <p:cNvSpPr/>
          <p:nvPr/>
        </p:nvSpPr>
        <p:spPr>
          <a:xfrm>
            <a:off x="837724" y="3788093"/>
            <a:ext cx="2816185" cy="3519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dirty="0">
                <a:solidFill>
                  <a:srgbClr val="1F1E1E"/>
                </a:solidFill>
                <a:latin typeface="Red Hat Text" panose="02010303040201060303" pitchFamily="34" charset="0"/>
                <a:ea typeface="Red Hat Text" panose="02010303040201060303" pitchFamily="34" charset="-122"/>
                <a:cs typeface="Red Hat Text" panose="02010303040201060303" pitchFamily="34" charset="-120"/>
              </a:rPr>
              <a:t>Выбор спилов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837724" y="4379357"/>
            <a:ext cx="3928586" cy="1149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dirty="0">
                <a:solidFill>
                  <a:srgbClr val="3B3535"/>
                </a:solidFill>
                <a:latin typeface="Roboto Light" panose="02000000000000000000" pitchFamily="34" charset="0"/>
                <a:ea typeface="Roboto Light" panose="02000000000000000000" pitchFamily="34" charset="-122"/>
                <a:cs typeface="Roboto Light" panose="02000000000000000000" pitchFamily="34" charset="-120"/>
              </a:rPr>
              <a:t>Обрати внимание на интересную текстуру и узор, которые будут украшать твой амулет.</a:t>
            </a:r>
            <a:endParaRPr lang="en-US" sz="1850" dirty="0"/>
          </a:p>
        </p:txBody>
      </p:sp>
      <p:sp>
        <p:nvSpPr>
          <p:cNvPr id="5" name="Text 3"/>
          <p:cNvSpPr/>
          <p:nvPr/>
        </p:nvSpPr>
        <p:spPr>
          <a:xfrm>
            <a:off x="5357813" y="3788093"/>
            <a:ext cx="2816185" cy="3519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dirty="0">
                <a:solidFill>
                  <a:srgbClr val="1F1E1E"/>
                </a:solidFill>
                <a:latin typeface="Red Hat Text" panose="02010303040201060303" pitchFamily="34" charset="0"/>
                <a:ea typeface="Red Hat Text" panose="02010303040201060303" pitchFamily="34" charset="-122"/>
                <a:cs typeface="Red Hat Text" panose="02010303040201060303" pitchFamily="34" charset="-120"/>
              </a:rPr>
              <a:t>Подготовка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5357813" y="4379357"/>
            <a:ext cx="3928586" cy="1149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dirty="0">
                <a:solidFill>
                  <a:srgbClr val="3B3535"/>
                </a:solidFill>
                <a:latin typeface="Roboto Light" panose="02000000000000000000" pitchFamily="34" charset="0"/>
                <a:ea typeface="Roboto Light" panose="02000000000000000000" pitchFamily="34" charset="-122"/>
                <a:cs typeface="Roboto Light" panose="02000000000000000000" pitchFamily="34" charset="-120"/>
              </a:rPr>
              <a:t>Тщательно отшлифуй поверхность спилов, чтобы она была гладкой и готовой к декорированию.</a:t>
            </a:r>
            <a:endParaRPr lang="en-US" sz="1850" dirty="0"/>
          </a:p>
        </p:txBody>
      </p:sp>
      <p:sp>
        <p:nvSpPr>
          <p:cNvPr id="7" name="Text 5"/>
          <p:cNvSpPr/>
          <p:nvPr/>
        </p:nvSpPr>
        <p:spPr>
          <a:xfrm>
            <a:off x="9877901" y="3788093"/>
            <a:ext cx="2816185" cy="3519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dirty="0">
                <a:solidFill>
                  <a:srgbClr val="1F1E1E"/>
                </a:solidFill>
                <a:latin typeface="Red Hat Text" panose="02010303040201060303" pitchFamily="34" charset="0"/>
                <a:ea typeface="Red Hat Text" panose="02010303040201060303" pitchFamily="34" charset="-122"/>
                <a:cs typeface="Red Hat Text" panose="02010303040201060303" pitchFamily="34" charset="-120"/>
              </a:rPr>
              <a:t>Индивидуальность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9877901" y="4379357"/>
            <a:ext cx="3928586" cy="1149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dirty="0">
                <a:solidFill>
                  <a:srgbClr val="3B3535"/>
                </a:solidFill>
                <a:latin typeface="Roboto Light" panose="02000000000000000000" pitchFamily="34" charset="0"/>
                <a:ea typeface="Roboto Light" panose="02000000000000000000" pitchFamily="34" charset="-122"/>
                <a:cs typeface="Roboto Light" panose="02000000000000000000" pitchFamily="34" charset="-120"/>
              </a:rPr>
              <a:t>Каждый спил по-своему уникален, поэтому каждый амулет будет неповторимым.</a:t>
            </a:r>
            <a:endParaRPr lang="en-US" sz="185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2576175" y="7675880"/>
            <a:ext cx="1951990" cy="43815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57476" y="912971"/>
            <a:ext cx="7629049" cy="127301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5000"/>
              </a:lnSpc>
              <a:buNone/>
            </a:pPr>
            <a:r>
              <a:rPr lang="en-US" sz="4000" dirty="0">
                <a:solidFill>
                  <a:srgbClr val="1F1E1E"/>
                </a:solidFill>
                <a:latin typeface="Red Hat Text" panose="02010303040201060303" pitchFamily="34" charset="0"/>
                <a:ea typeface="Red Hat Text" panose="02010303040201060303" pitchFamily="34" charset="-122"/>
                <a:cs typeface="Red Hat Text" panose="02010303040201060303" pitchFamily="34" charset="-120"/>
              </a:rPr>
              <a:t>Техника создания уникальных рисунков и орнаментов</a:t>
            </a:r>
            <a:endParaRPr lang="en-US" sz="4000" dirty="0"/>
          </a:p>
        </p:txBody>
      </p:sp>
      <p:sp>
        <p:nvSpPr>
          <p:cNvPr id="4" name="Shape 1"/>
          <p:cNvSpPr/>
          <p:nvPr/>
        </p:nvSpPr>
        <p:spPr>
          <a:xfrm>
            <a:off x="1066800" y="2510552"/>
            <a:ext cx="30480" cy="4805958"/>
          </a:xfrm>
          <a:prstGeom prst="roundRect">
            <a:avLst>
              <a:gd name="adj" fmla="val 106510"/>
            </a:avLst>
          </a:prstGeom>
          <a:solidFill>
            <a:srgbClr val="D9CECE"/>
          </a:solidFill>
        </p:spPr>
      </p:sp>
      <p:sp>
        <p:nvSpPr>
          <p:cNvPr id="5" name="Shape 2"/>
          <p:cNvSpPr/>
          <p:nvPr/>
        </p:nvSpPr>
        <p:spPr>
          <a:xfrm>
            <a:off x="1294983" y="2982039"/>
            <a:ext cx="757476" cy="30480"/>
          </a:xfrm>
          <a:prstGeom prst="roundRect">
            <a:avLst>
              <a:gd name="adj" fmla="val 106510"/>
            </a:avLst>
          </a:prstGeom>
          <a:solidFill>
            <a:srgbClr val="D9CECE"/>
          </a:solidFill>
        </p:spPr>
      </p:sp>
      <p:sp>
        <p:nvSpPr>
          <p:cNvPr id="6" name="Shape 3"/>
          <p:cNvSpPr/>
          <p:nvPr/>
        </p:nvSpPr>
        <p:spPr>
          <a:xfrm>
            <a:off x="838617" y="2753916"/>
            <a:ext cx="486847" cy="486847"/>
          </a:xfrm>
          <a:prstGeom prst="roundRect">
            <a:avLst>
              <a:gd name="adj" fmla="val 6668"/>
            </a:avLst>
          </a:prstGeom>
          <a:solidFill>
            <a:srgbClr val="F3E8E8"/>
          </a:solidFill>
        </p:spPr>
      </p:sp>
      <p:sp>
        <p:nvSpPr>
          <p:cNvPr id="7" name="Text 4"/>
          <p:cNvSpPr/>
          <p:nvPr/>
        </p:nvSpPr>
        <p:spPr>
          <a:xfrm>
            <a:off x="1035070" y="2844522"/>
            <a:ext cx="93821" cy="30551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400" dirty="0">
                <a:solidFill>
                  <a:srgbClr val="3B3535"/>
                </a:solidFill>
                <a:latin typeface="Red Hat Text" panose="02010303040201060303" pitchFamily="34" charset="0"/>
                <a:ea typeface="Red Hat Text" panose="02010303040201060303" pitchFamily="34" charset="-122"/>
                <a:cs typeface="Red Hat Text" panose="02010303040201060303" pitchFamily="34" charset="-120"/>
              </a:rPr>
              <a:t>1</a:t>
            </a:r>
            <a:endParaRPr lang="en-US" sz="2400" dirty="0"/>
          </a:p>
        </p:txBody>
      </p:sp>
      <p:sp>
        <p:nvSpPr>
          <p:cNvPr id="8" name="Text 5"/>
          <p:cNvSpPr/>
          <p:nvPr/>
        </p:nvSpPr>
        <p:spPr>
          <a:xfrm>
            <a:off x="2272308" y="2726888"/>
            <a:ext cx="2546152" cy="31825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3B3535"/>
                </a:solidFill>
                <a:latin typeface="Red Hat Text" panose="02010303040201060303" pitchFamily="34" charset="0"/>
                <a:ea typeface="Red Hat Text" panose="02010303040201060303" pitchFamily="34" charset="-122"/>
                <a:cs typeface="Red Hat Text" panose="02010303040201060303" pitchFamily="34" charset="-120"/>
              </a:rPr>
              <a:t>Фантазия</a:t>
            </a:r>
            <a:endParaRPr lang="en-US" sz="2000" dirty="0"/>
          </a:p>
        </p:txBody>
      </p:sp>
      <p:sp>
        <p:nvSpPr>
          <p:cNvPr id="9" name="Text 6"/>
          <p:cNvSpPr/>
          <p:nvPr/>
        </p:nvSpPr>
        <p:spPr>
          <a:xfrm>
            <a:off x="2272308" y="3174921"/>
            <a:ext cx="6114217" cy="69246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B3535"/>
                </a:solidFill>
                <a:latin typeface="Roboto Light" panose="02000000000000000000" pitchFamily="34" charset="0"/>
                <a:ea typeface="Roboto Light" panose="02000000000000000000" pitchFamily="34" charset="-122"/>
                <a:cs typeface="Roboto Light" panose="02000000000000000000" pitchFamily="34" charset="-120"/>
              </a:rPr>
              <a:t>Придумай оригинальные узоры, которые подчеркнут природную красоту древесины.</a:t>
            </a:r>
            <a:endParaRPr lang="en-US" sz="1700" dirty="0"/>
          </a:p>
        </p:txBody>
      </p:sp>
      <p:sp>
        <p:nvSpPr>
          <p:cNvPr id="10" name="Shape 7"/>
          <p:cNvSpPr/>
          <p:nvPr/>
        </p:nvSpPr>
        <p:spPr>
          <a:xfrm>
            <a:off x="1294983" y="4771549"/>
            <a:ext cx="757476" cy="30480"/>
          </a:xfrm>
          <a:prstGeom prst="roundRect">
            <a:avLst>
              <a:gd name="adj" fmla="val 106510"/>
            </a:avLst>
          </a:prstGeom>
          <a:solidFill>
            <a:srgbClr val="D9CECE"/>
          </a:solidFill>
        </p:spPr>
      </p:sp>
      <p:sp>
        <p:nvSpPr>
          <p:cNvPr id="11" name="Shape 8"/>
          <p:cNvSpPr/>
          <p:nvPr/>
        </p:nvSpPr>
        <p:spPr>
          <a:xfrm>
            <a:off x="838617" y="4543425"/>
            <a:ext cx="486847" cy="486847"/>
          </a:xfrm>
          <a:prstGeom prst="roundRect">
            <a:avLst>
              <a:gd name="adj" fmla="val 6668"/>
            </a:avLst>
          </a:prstGeom>
          <a:solidFill>
            <a:srgbClr val="F3E8E8"/>
          </a:solidFill>
        </p:spPr>
      </p:sp>
      <p:sp>
        <p:nvSpPr>
          <p:cNvPr id="12" name="Text 9"/>
          <p:cNvSpPr/>
          <p:nvPr/>
        </p:nvSpPr>
        <p:spPr>
          <a:xfrm>
            <a:off x="998280" y="4634032"/>
            <a:ext cx="167402" cy="30551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400" dirty="0">
                <a:solidFill>
                  <a:srgbClr val="3B3535"/>
                </a:solidFill>
                <a:latin typeface="Red Hat Text" panose="02010303040201060303" pitchFamily="34" charset="0"/>
                <a:ea typeface="Red Hat Text" panose="02010303040201060303" pitchFamily="34" charset="-122"/>
                <a:cs typeface="Red Hat Text" panose="02010303040201060303" pitchFamily="34" charset="-120"/>
              </a:rPr>
              <a:t>2</a:t>
            </a:r>
            <a:endParaRPr lang="en-US" sz="2400" dirty="0"/>
          </a:p>
        </p:txBody>
      </p:sp>
      <p:sp>
        <p:nvSpPr>
          <p:cNvPr id="13" name="Text 10"/>
          <p:cNvSpPr/>
          <p:nvPr/>
        </p:nvSpPr>
        <p:spPr>
          <a:xfrm>
            <a:off x="2272308" y="4516398"/>
            <a:ext cx="2546152" cy="31825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3B3535"/>
                </a:solidFill>
                <a:latin typeface="Red Hat Text" panose="02010303040201060303" pitchFamily="34" charset="0"/>
                <a:ea typeface="Red Hat Text" panose="02010303040201060303" pitchFamily="34" charset="-122"/>
                <a:cs typeface="Red Hat Text" panose="02010303040201060303" pitchFamily="34" charset="-120"/>
              </a:rPr>
              <a:t>Резьба</a:t>
            </a:r>
            <a:endParaRPr lang="en-US" sz="2000" dirty="0"/>
          </a:p>
        </p:txBody>
      </p:sp>
      <p:sp>
        <p:nvSpPr>
          <p:cNvPr id="14" name="Text 11"/>
          <p:cNvSpPr/>
          <p:nvPr/>
        </p:nvSpPr>
        <p:spPr>
          <a:xfrm>
            <a:off x="2272308" y="4964430"/>
            <a:ext cx="6114217" cy="69246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B3535"/>
                </a:solidFill>
                <a:latin typeface="Roboto Light" panose="02000000000000000000" pitchFamily="34" charset="0"/>
                <a:ea typeface="Roboto Light" panose="02000000000000000000" pitchFamily="34" charset="-122"/>
                <a:cs typeface="Roboto Light" panose="02000000000000000000" pitchFamily="34" charset="-120"/>
              </a:rPr>
              <a:t>Аккуратно вырезай и гравируй выбранные орнаменты на поверхности спила.</a:t>
            </a:r>
            <a:endParaRPr lang="en-US" sz="1700" dirty="0"/>
          </a:p>
        </p:txBody>
      </p:sp>
      <p:sp>
        <p:nvSpPr>
          <p:cNvPr id="15" name="Shape 12"/>
          <p:cNvSpPr/>
          <p:nvPr/>
        </p:nvSpPr>
        <p:spPr>
          <a:xfrm>
            <a:off x="1294983" y="6561058"/>
            <a:ext cx="757476" cy="30480"/>
          </a:xfrm>
          <a:prstGeom prst="roundRect">
            <a:avLst>
              <a:gd name="adj" fmla="val 106510"/>
            </a:avLst>
          </a:prstGeom>
          <a:solidFill>
            <a:srgbClr val="D9CECE"/>
          </a:solidFill>
        </p:spPr>
      </p:sp>
      <p:sp>
        <p:nvSpPr>
          <p:cNvPr id="16" name="Shape 13"/>
          <p:cNvSpPr/>
          <p:nvPr/>
        </p:nvSpPr>
        <p:spPr>
          <a:xfrm>
            <a:off x="838617" y="6332934"/>
            <a:ext cx="486847" cy="486847"/>
          </a:xfrm>
          <a:prstGeom prst="roundRect">
            <a:avLst>
              <a:gd name="adj" fmla="val 6668"/>
            </a:avLst>
          </a:prstGeom>
          <a:solidFill>
            <a:srgbClr val="F3E8E8"/>
          </a:solidFill>
        </p:spPr>
      </p:sp>
      <p:sp>
        <p:nvSpPr>
          <p:cNvPr id="17" name="Text 14"/>
          <p:cNvSpPr/>
          <p:nvPr/>
        </p:nvSpPr>
        <p:spPr>
          <a:xfrm>
            <a:off x="992445" y="6423541"/>
            <a:ext cx="179070" cy="30551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400" dirty="0">
                <a:solidFill>
                  <a:srgbClr val="3B3535"/>
                </a:solidFill>
                <a:latin typeface="Red Hat Text" panose="02010303040201060303" pitchFamily="34" charset="0"/>
                <a:ea typeface="Red Hat Text" panose="02010303040201060303" pitchFamily="34" charset="-122"/>
                <a:cs typeface="Red Hat Text" panose="02010303040201060303" pitchFamily="34" charset="-120"/>
              </a:rPr>
              <a:t>3</a:t>
            </a:r>
            <a:endParaRPr lang="en-US" sz="2400" dirty="0"/>
          </a:p>
        </p:txBody>
      </p:sp>
      <p:sp>
        <p:nvSpPr>
          <p:cNvPr id="18" name="Text 15"/>
          <p:cNvSpPr/>
          <p:nvPr/>
        </p:nvSpPr>
        <p:spPr>
          <a:xfrm>
            <a:off x="2272308" y="6305907"/>
            <a:ext cx="2546152" cy="31825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3B3535"/>
                </a:solidFill>
                <a:latin typeface="Red Hat Text" panose="02010303040201060303" pitchFamily="34" charset="0"/>
                <a:ea typeface="Red Hat Text" panose="02010303040201060303" pitchFamily="34" charset="-122"/>
                <a:cs typeface="Red Hat Text" panose="02010303040201060303" pitchFamily="34" charset="-120"/>
              </a:rPr>
              <a:t>Завершение</a:t>
            </a:r>
            <a:endParaRPr lang="en-US" sz="2000" dirty="0"/>
          </a:p>
        </p:txBody>
      </p:sp>
      <p:sp>
        <p:nvSpPr>
          <p:cNvPr id="19" name="Text 16"/>
          <p:cNvSpPr/>
          <p:nvPr/>
        </p:nvSpPr>
        <p:spPr>
          <a:xfrm>
            <a:off x="2272308" y="6753939"/>
            <a:ext cx="6114217" cy="3462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B3535"/>
                </a:solidFill>
                <a:latin typeface="Roboto Light" panose="02000000000000000000" pitchFamily="34" charset="0"/>
                <a:ea typeface="Roboto Light" panose="02000000000000000000" pitchFamily="34" charset="-122"/>
                <a:cs typeface="Roboto Light" panose="02000000000000000000" pitchFamily="34" charset="-120"/>
              </a:rPr>
              <a:t>Отшлифуй работу, чтобы она стала безупречной и гладкой.</a:t>
            </a:r>
            <a:endParaRPr lang="en-US" sz="17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53282" y="755809"/>
            <a:ext cx="7610237" cy="193309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5050"/>
              </a:lnSpc>
              <a:buNone/>
            </a:pPr>
            <a:r>
              <a:rPr lang="en-US" sz="4050" dirty="0">
                <a:solidFill>
                  <a:srgbClr val="1F1E1E"/>
                </a:solidFill>
                <a:latin typeface="Red Hat Text" panose="02010303040201060303" pitchFamily="34" charset="0"/>
                <a:ea typeface="Red Hat Text" panose="02010303040201060303" pitchFamily="34" charset="-122"/>
                <a:cs typeface="Red Hat Text" panose="02010303040201060303" pitchFamily="34" charset="-120"/>
              </a:rPr>
              <a:t>Декорирование амулетов: применение красок, лаков, бусин</a:t>
            </a:r>
            <a:endParaRPr lang="en-US" sz="4050" dirty="0"/>
          </a:p>
        </p:txBody>
      </p:sp>
      <p:sp>
        <p:nvSpPr>
          <p:cNvPr id="4" name="Shape 1"/>
          <p:cNvSpPr/>
          <p:nvPr/>
        </p:nvSpPr>
        <p:spPr>
          <a:xfrm>
            <a:off x="6253282" y="3017520"/>
            <a:ext cx="3695581" cy="1943338"/>
          </a:xfrm>
          <a:prstGeom prst="roundRect">
            <a:avLst>
              <a:gd name="adj" fmla="val 1691"/>
            </a:avLst>
          </a:prstGeom>
          <a:solidFill>
            <a:srgbClr val="F3E8E8"/>
          </a:solidFill>
        </p:spPr>
      </p:sp>
      <p:sp>
        <p:nvSpPr>
          <p:cNvPr id="5" name="Text 2"/>
          <p:cNvSpPr/>
          <p:nvPr/>
        </p:nvSpPr>
        <p:spPr>
          <a:xfrm>
            <a:off x="6472357" y="3236595"/>
            <a:ext cx="2577941" cy="32218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2500"/>
              </a:lnSpc>
              <a:buNone/>
            </a:pPr>
            <a:r>
              <a:rPr lang="en-US" sz="2000" dirty="0">
                <a:solidFill>
                  <a:srgbClr val="3B3535"/>
                </a:solidFill>
                <a:latin typeface="Red Hat Text" panose="02010303040201060303" pitchFamily="34" charset="0"/>
                <a:ea typeface="Red Hat Text" panose="02010303040201060303" pitchFamily="34" charset="-122"/>
                <a:cs typeface="Red Hat Text" panose="02010303040201060303" pitchFamily="34" charset="-120"/>
              </a:rPr>
              <a:t>Краски</a:t>
            </a:r>
            <a:endParaRPr lang="en-US" sz="2000" dirty="0"/>
          </a:p>
        </p:txBody>
      </p:sp>
      <p:sp>
        <p:nvSpPr>
          <p:cNvPr id="6" name="Text 3"/>
          <p:cNvSpPr/>
          <p:nvPr/>
        </p:nvSpPr>
        <p:spPr>
          <a:xfrm>
            <a:off x="6472357" y="3690223"/>
            <a:ext cx="3257431" cy="105156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1700" dirty="0">
                <a:solidFill>
                  <a:srgbClr val="3B3535"/>
                </a:solidFill>
                <a:latin typeface="Roboto Light" panose="02000000000000000000" pitchFamily="34" charset="0"/>
                <a:ea typeface="Roboto Light" panose="02000000000000000000" pitchFamily="34" charset="-122"/>
                <a:cs typeface="Roboto Light" panose="02000000000000000000" pitchFamily="34" charset="-120"/>
              </a:rPr>
              <a:t>Добавь яркие акриловые краски, чтобы подчеркнуть рисунок и текстуру дерева.</a:t>
            </a:r>
            <a:endParaRPr lang="en-US" sz="1700" dirty="0"/>
          </a:p>
        </p:txBody>
      </p:sp>
      <p:sp>
        <p:nvSpPr>
          <p:cNvPr id="7" name="Shape 4"/>
          <p:cNvSpPr/>
          <p:nvPr/>
        </p:nvSpPr>
        <p:spPr>
          <a:xfrm>
            <a:off x="10167938" y="3017520"/>
            <a:ext cx="3695581" cy="1943338"/>
          </a:xfrm>
          <a:prstGeom prst="roundRect">
            <a:avLst>
              <a:gd name="adj" fmla="val 1691"/>
            </a:avLst>
          </a:prstGeom>
          <a:solidFill>
            <a:srgbClr val="F3E8E8"/>
          </a:solidFill>
        </p:spPr>
      </p:sp>
      <p:sp>
        <p:nvSpPr>
          <p:cNvPr id="8" name="Text 5"/>
          <p:cNvSpPr/>
          <p:nvPr/>
        </p:nvSpPr>
        <p:spPr>
          <a:xfrm>
            <a:off x="10387013" y="3236595"/>
            <a:ext cx="2577941" cy="32218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2500"/>
              </a:lnSpc>
              <a:buNone/>
            </a:pPr>
            <a:r>
              <a:rPr lang="en-US" sz="2000" dirty="0">
                <a:solidFill>
                  <a:srgbClr val="3B3535"/>
                </a:solidFill>
                <a:latin typeface="Red Hat Text" panose="02010303040201060303" pitchFamily="34" charset="0"/>
                <a:ea typeface="Red Hat Text" panose="02010303040201060303" pitchFamily="34" charset="-122"/>
                <a:cs typeface="Red Hat Text" panose="02010303040201060303" pitchFamily="34" charset="-120"/>
              </a:rPr>
              <a:t>Лаки</a:t>
            </a:r>
            <a:endParaRPr lang="en-US" sz="2000" dirty="0"/>
          </a:p>
        </p:txBody>
      </p:sp>
      <p:sp>
        <p:nvSpPr>
          <p:cNvPr id="9" name="Text 6"/>
          <p:cNvSpPr/>
          <p:nvPr/>
        </p:nvSpPr>
        <p:spPr>
          <a:xfrm>
            <a:off x="10387013" y="3690223"/>
            <a:ext cx="3257431" cy="105156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1700" dirty="0">
                <a:solidFill>
                  <a:srgbClr val="3B3535"/>
                </a:solidFill>
                <a:latin typeface="Roboto Light" panose="02000000000000000000" pitchFamily="34" charset="0"/>
                <a:ea typeface="Roboto Light" panose="02000000000000000000" pitchFamily="34" charset="-122"/>
                <a:cs typeface="Roboto Light" panose="02000000000000000000" pitchFamily="34" charset="-120"/>
              </a:rPr>
              <a:t>Нанеси слой прозрачного лака для защиты поверхности и придания блеска.</a:t>
            </a:r>
            <a:endParaRPr lang="en-US" sz="1700" dirty="0"/>
          </a:p>
        </p:txBody>
      </p:sp>
      <p:sp>
        <p:nvSpPr>
          <p:cNvPr id="10" name="Shape 7"/>
          <p:cNvSpPr/>
          <p:nvPr/>
        </p:nvSpPr>
        <p:spPr>
          <a:xfrm>
            <a:off x="6253282" y="5179933"/>
            <a:ext cx="3695581" cy="2293858"/>
          </a:xfrm>
          <a:prstGeom prst="roundRect">
            <a:avLst>
              <a:gd name="adj" fmla="val 1433"/>
            </a:avLst>
          </a:prstGeom>
          <a:solidFill>
            <a:srgbClr val="F3E8E8"/>
          </a:solidFill>
        </p:spPr>
      </p:sp>
      <p:sp>
        <p:nvSpPr>
          <p:cNvPr id="11" name="Text 8"/>
          <p:cNvSpPr/>
          <p:nvPr/>
        </p:nvSpPr>
        <p:spPr>
          <a:xfrm>
            <a:off x="6472357" y="5399008"/>
            <a:ext cx="2577941" cy="32218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2500"/>
              </a:lnSpc>
              <a:buNone/>
            </a:pPr>
            <a:r>
              <a:rPr lang="en-US" sz="2000" dirty="0">
                <a:solidFill>
                  <a:srgbClr val="3B3535"/>
                </a:solidFill>
                <a:latin typeface="Red Hat Text" panose="02010303040201060303" pitchFamily="34" charset="0"/>
                <a:ea typeface="Red Hat Text" panose="02010303040201060303" pitchFamily="34" charset="-122"/>
                <a:cs typeface="Red Hat Text" panose="02010303040201060303" pitchFamily="34" charset="-120"/>
              </a:rPr>
              <a:t>Бусины</a:t>
            </a:r>
            <a:endParaRPr lang="en-US" sz="2000" dirty="0"/>
          </a:p>
        </p:txBody>
      </p:sp>
      <p:sp>
        <p:nvSpPr>
          <p:cNvPr id="12" name="Text 9"/>
          <p:cNvSpPr/>
          <p:nvPr/>
        </p:nvSpPr>
        <p:spPr>
          <a:xfrm>
            <a:off x="6472357" y="5852636"/>
            <a:ext cx="3257431" cy="105156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1700" dirty="0">
                <a:solidFill>
                  <a:srgbClr val="3B3535"/>
                </a:solidFill>
                <a:latin typeface="Roboto Light" panose="02000000000000000000" pitchFamily="34" charset="0"/>
                <a:ea typeface="Roboto Light" panose="02000000000000000000" pitchFamily="34" charset="-122"/>
                <a:cs typeface="Roboto Light" panose="02000000000000000000" pitchFamily="34" charset="-120"/>
              </a:rPr>
              <a:t>Укрась амулет разноцветными бусинами, чтобы сделать его еще более уникальным.</a:t>
            </a:r>
            <a:endParaRPr lang="en-US" sz="1700" dirty="0"/>
          </a:p>
        </p:txBody>
      </p:sp>
      <p:sp>
        <p:nvSpPr>
          <p:cNvPr id="13" name="Shape 10"/>
          <p:cNvSpPr/>
          <p:nvPr/>
        </p:nvSpPr>
        <p:spPr>
          <a:xfrm>
            <a:off x="10167938" y="5179933"/>
            <a:ext cx="3695581" cy="2293858"/>
          </a:xfrm>
          <a:prstGeom prst="roundRect">
            <a:avLst>
              <a:gd name="adj" fmla="val 1433"/>
            </a:avLst>
          </a:prstGeom>
          <a:solidFill>
            <a:srgbClr val="F3E8E8"/>
          </a:solidFill>
        </p:spPr>
      </p:sp>
      <p:sp>
        <p:nvSpPr>
          <p:cNvPr id="14" name="Text 11"/>
          <p:cNvSpPr/>
          <p:nvPr/>
        </p:nvSpPr>
        <p:spPr>
          <a:xfrm>
            <a:off x="10387013" y="5399008"/>
            <a:ext cx="2577941" cy="32218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2500"/>
              </a:lnSpc>
              <a:buNone/>
            </a:pPr>
            <a:r>
              <a:rPr lang="en-US" sz="2000" dirty="0">
                <a:solidFill>
                  <a:srgbClr val="3B3535"/>
                </a:solidFill>
                <a:latin typeface="Red Hat Text" panose="02010303040201060303" pitchFamily="34" charset="0"/>
                <a:ea typeface="Red Hat Text" panose="02010303040201060303" pitchFamily="34" charset="-122"/>
                <a:cs typeface="Red Hat Text" panose="02010303040201060303" pitchFamily="34" charset="-120"/>
              </a:rPr>
              <a:t>Креативность</a:t>
            </a:r>
            <a:endParaRPr lang="en-US" sz="2000" dirty="0"/>
          </a:p>
        </p:txBody>
      </p:sp>
      <p:sp>
        <p:nvSpPr>
          <p:cNvPr id="15" name="Text 12"/>
          <p:cNvSpPr/>
          <p:nvPr/>
        </p:nvSpPr>
        <p:spPr>
          <a:xfrm>
            <a:off x="10386378" y="5721191"/>
            <a:ext cx="3257431" cy="140208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1700" dirty="0">
                <a:solidFill>
                  <a:srgbClr val="3B3535"/>
                </a:solidFill>
                <a:latin typeface="Roboto Light" panose="02000000000000000000" pitchFamily="34" charset="0"/>
                <a:ea typeface="Roboto Light" panose="02000000000000000000" pitchFamily="34" charset="-122"/>
                <a:cs typeface="Roboto Light" panose="02000000000000000000" pitchFamily="34" charset="-120"/>
              </a:rPr>
              <a:t>Экспериментируй с различными материалами, чтобы создавать оригинальные авторские работы.</a:t>
            </a:r>
            <a:endParaRPr lang="en-US" sz="17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2576175" y="7675880"/>
            <a:ext cx="1951990" cy="43815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164580" y="579358"/>
            <a:ext cx="7787640" cy="1139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4450"/>
              </a:lnSpc>
              <a:buNone/>
            </a:pPr>
            <a:r>
              <a:rPr lang="en-US" sz="3550" dirty="0">
                <a:solidFill>
                  <a:srgbClr val="1F1E1E"/>
                </a:solidFill>
                <a:latin typeface="Red Hat Text" panose="02010303040201060303" pitchFamily="34" charset="0"/>
                <a:ea typeface="Red Hat Text" panose="02010303040201060303" pitchFamily="34" charset="-122"/>
                <a:cs typeface="Red Hat Text" panose="02010303040201060303" pitchFamily="34" charset="-120"/>
              </a:rPr>
              <a:t>Придание амулетам личного смысла и энергетики</a:t>
            </a:r>
            <a:endParaRPr lang="en-US" sz="35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4580" y="2009894"/>
            <a:ext cx="484346" cy="484346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6164580" y="2687955"/>
            <a:ext cx="2469118" cy="2849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750" dirty="0">
                <a:solidFill>
                  <a:srgbClr val="3B3535"/>
                </a:solidFill>
                <a:latin typeface="Red Hat Text" panose="02010303040201060303" pitchFamily="34" charset="0"/>
                <a:ea typeface="Red Hat Text" panose="02010303040201060303" pitchFamily="34" charset="-122"/>
                <a:cs typeface="Red Hat Text" panose="02010303040201060303" pitchFamily="34" charset="-120"/>
              </a:rPr>
              <a:t>Эмоциональная связь</a:t>
            </a:r>
            <a:endParaRPr lang="en-US" sz="1750" dirty="0"/>
          </a:p>
        </p:txBody>
      </p:sp>
      <p:sp>
        <p:nvSpPr>
          <p:cNvPr id="6" name="Text 2"/>
          <p:cNvSpPr/>
          <p:nvPr/>
        </p:nvSpPr>
        <p:spPr>
          <a:xfrm>
            <a:off x="6164580" y="3089077"/>
            <a:ext cx="7787640" cy="62007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3B3535"/>
                </a:solidFill>
                <a:latin typeface="Roboto Light" panose="02000000000000000000" pitchFamily="34" charset="0"/>
                <a:ea typeface="Roboto Light" panose="02000000000000000000" pitchFamily="34" charset="-122"/>
                <a:cs typeface="Roboto Light" panose="02000000000000000000" pitchFamily="34" charset="-120"/>
              </a:rPr>
              <a:t>Вкладывай в амулет частичку своей души и привязывай к нему личные воспоминания.</a:t>
            </a:r>
            <a:endParaRPr lang="en-US" sz="15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4580" y="4290417"/>
            <a:ext cx="484346" cy="484346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6164580" y="4968478"/>
            <a:ext cx="2279809" cy="2849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750" dirty="0">
                <a:solidFill>
                  <a:srgbClr val="3B3535"/>
                </a:solidFill>
                <a:latin typeface="Red Hat Text" panose="02010303040201060303" pitchFamily="34" charset="0"/>
                <a:ea typeface="Red Hat Text" panose="02010303040201060303" pitchFamily="34" charset="-122"/>
                <a:cs typeface="Red Hat Text" panose="02010303040201060303" pitchFamily="34" charset="-120"/>
              </a:rPr>
              <a:t>Энергетика</a:t>
            </a:r>
            <a:endParaRPr lang="en-US" sz="1750" dirty="0"/>
          </a:p>
        </p:txBody>
      </p:sp>
      <p:sp>
        <p:nvSpPr>
          <p:cNvPr id="9" name="Text 4"/>
          <p:cNvSpPr/>
          <p:nvPr/>
        </p:nvSpPr>
        <p:spPr>
          <a:xfrm>
            <a:off x="6164580" y="5369600"/>
            <a:ext cx="7787640" cy="31003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3B3535"/>
                </a:solidFill>
                <a:latin typeface="Roboto Light" panose="02000000000000000000" pitchFamily="34" charset="0"/>
                <a:ea typeface="Roboto Light" panose="02000000000000000000" pitchFamily="34" charset="-122"/>
                <a:cs typeface="Roboto Light" panose="02000000000000000000" pitchFamily="34" charset="-120"/>
              </a:rPr>
              <a:t>Наполняй амулет положительной энергией, используя медитацию и визуализацию.</a:t>
            </a:r>
            <a:endParaRPr lang="en-US" sz="150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4580" y="6260902"/>
            <a:ext cx="484346" cy="484346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6164580" y="6938963"/>
            <a:ext cx="2279809" cy="2849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750" dirty="0">
                <a:solidFill>
                  <a:srgbClr val="3B3535"/>
                </a:solidFill>
                <a:latin typeface="Red Hat Text" panose="02010303040201060303" pitchFamily="34" charset="0"/>
                <a:ea typeface="Red Hat Text" panose="02010303040201060303" pitchFamily="34" charset="-122"/>
                <a:cs typeface="Red Hat Text" panose="02010303040201060303" pitchFamily="34" charset="-120"/>
              </a:rPr>
              <a:t>Защита</a:t>
            </a:r>
            <a:endParaRPr lang="en-US" sz="1750" dirty="0"/>
          </a:p>
        </p:txBody>
      </p:sp>
      <p:sp>
        <p:nvSpPr>
          <p:cNvPr id="12" name="Text 6"/>
          <p:cNvSpPr/>
          <p:nvPr/>
        </p:nvSpPr>
        <p:spPr>
          <a:xfrm>
            <a:off x="6164580" y="7340084"/>
            <a:ext cx="7787640" cy="31003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3B3535"/>
                </a:solidFill>
                <a:latin typeface="Roboto Light" panose="02000000000000000000" pitchFamily="34" charset="0"/>
                <a:ea typeface="Roboto Light" panose="02000000000000000000" pitchFamily="34" charset="-122"/>
                <a:cs typeface="Roboto Light" panose="02000000000000000000" pitchFamily="34" charset="-120"/>
              </a:rPr>
              <a:t>Заряжай амулет на специфические цели, например, на удачу или охрану.</a:t>
            </a:r>
            <a:endParaRPr lang="en-US" sz="15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2576175" y="7675880"/>
            <a:ext cx="1951990" cy="43815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23305" y="568285"/>
            <a:ext cx="7697391" cy="182344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4750"/>
              </a:lnSpc>
              <a:buNone/>
            </a:pPr>
            <a:r>
              <a:rPr lang="en-US" sz="3800" dirty="0">
                <a:solidFill>
                  <a:srgbClr val="1F1E1E"/>
                </a:solidFill>
                <a:latin typeface="Red Hat Text" panose="02010303040201060303" pitchFamily="34" charset="0"/>
                <a:ea typeface="Red Hat Text" panose="02010303040201060303" pitchFamily="34" charset="-122"/>
                <a:cs typeface="Red Hat Text" panose="02010303040201060303" pitchFamily="34" charset="-120"/>
              </a:rPr>
              <a:t>Правила ухода и использования созданных амулетов</a:t>
            </a:r>
            <a:endParaRPr lang="en-US" sz="38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305" y="2701647"/>
            <a:ext cx="1033224" cy="1653183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2066449" y="2908221"/>
            <a:ext cx="2431256" cy="30384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900" dirty="0">
                <a:solidFill>
                  <a:srgbClr val="3B3535"/>
                </a:solidFill>
                <a:latin typeface="Red Hat Text" panose="02010303040201060303" pitchFamily="34" charset="0"/>
                <a:ea typeface="Red Hat Text" panose="02010303040201060303" pitchFamily="34" charset="-122"/>
                <a:cs typeface="Red Hat Text" panose="02010303040201060303" pitchFamily="34" charset="-120"/>
              </a:rPr>
              <a:t>Хранение</a:t>
            </a:r>
            <a:endParaRPr lang="en-US" sz="1900" dirty="0"/>
          </a:p>
        </p:txBody>
      </p:sp>
      <p:sp>
        <p:nvSpPr>
          <p:cNvPr id="6" name="Text 2"/>
          <p:cNvSpPr/>
          <p:nvPr/>
        </p:nvSpPr>
        <p:spPr>
          <a:xfrm>
            <a:off x="2066449" y="3336012"/>
            <a:ext cx="6354247" cy="661273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3B3535"/>
                </a:solidFill>
                <a:latin typeface="Roboto Light" panose="02000000000000000000" pitchFamily="34" charset="0"/>
                <a:ea typeface="Roboto Light" panose="02000000000000000000" pitchFamily="34" charset="-122"/>
                <a:cs typeface="Roboto Light" panose="02000000000000000000" pitchFamily="34" charset="-120"/>
              </a:rPr>
              <a:t>Храни амулеты в специальном мешочке, чтобы сохранить их энергетику.</a:t>
            </a:r>
            <a:endParaRPr lang="en-US" sz="16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305" y="4354830"/>
            <a:ext cx="1033224" cy="1653183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2066449" y="4561403"/>
            <a:ext cx="2431256" cy="30384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900" dirty="0">
                <a:solidFill>
                  <a:srgbClr val="3B3535"/>
                </a:solidFill>
                <a:latin typeface="Red Hat Text" panose="02010303040201060303" pitchFamily="34" charset="0"/>
                <a:ea typeface="Red Hat Text" panose="02010303040201060303" pitchFamily="34" charset="-122"/>
                <a:cs typeface="Red Hat Text" panose="02010303040201060303" pitchFamily="34" charset="-120"/>
              </a:rPr>
              <a:t>Очистка</a:t>
            </a:r>
            <a:endParaRPr lang="en-US" sz="1900" dirty="0"/>
          </a:p>
        </p:txBody>
      </p:sp>
      <p:sp>
        <p:nvSpPr>
          <p:cNvPr id="9" name="Text 4"/>
          <p:cNvSpPr/>
          <p:nvPr/>
        </p:nvSpPr>
        <p:spPr>
          <a:xfrm>
            <a:off x="2066449" y="4989195"/>
            <a:ext cx="6354247" cy="661273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3B3535"/>
                </a:solidFill>
                <a:latin typeface="Roboto Light" panose="02000000000000000000" pitchFamily="34" charset="0"/>
                <a:ea typeface="Roboto Light" panose="02000000000000000000" pitchFamily="34" charset="-122"/>
                <a:cs typeface="Roboto Light" panose="02000000000000000000" pitchFamily="34" charset="-120"/>
              </a:rPr>
              <a:t>Периодически очищай амулет энергетически, например, с помощью кварца.</a:t>
            </a:r>
            <a:endParaRPr lang="en-US" sz="160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305" y="6008013"/>
            <a:ext cx="1033224" cy="1653183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2066449" y="6214586"/>
            <a:ext cx="2431256" cy="30384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900" dirty="0">
                <a:solidFill>
                  <a:srgbClr val="3B3535"/>
                </a:solidFill>
                <a:latin typeface="Red Hat Text" panose="02010303040201060303" pitchFamily="34" charset="0"/>
                <a:ea typeface="Red Hat Text" panose="02010303040201060303" pitchFamily="34" charset="-122"/>
                <a:cs typeface="Red Hat Text" panose="02010303040201060303" pitchFamily="34" charset="-120"/>
              </a:rPr>
              <a:t>Использование</a:t>
            </a:r>
            <a:endParaRPr lang="en-US" sz="1900" dirty="0"/>
          </a:p>
        </p:txBody>
      </p:sp>
      <p:sp>
        <p:nvSpPr>
          <p:cNvPr id="12" name="Text 6"/>
          <p:cNvSpPr/>
          <p:nvPr/>
        </p:nvSpPr>
        <p:spPr>
          <a:xfrm>
            <a:off x="2066449" y="6642378"/>
            <a:ext cx="6354247" cy="661273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3B3535"/>
                </a:solidFill>
                <a:latin typeface="Roboto Light" panose="02000000000000000000" pitchFamily="34" charset="0"/>
                <a:ea typeface="Roboto Light" panose="02000000000000000000" pitchFamily="34" charset="-122"/>
                <a:cs typeface="Roboto Light" panose="02000000000000000000" pitchFamily="34" charset="-120"/>
              </a:rPr>
              <a:t>Надевай или держи амулеты при себе, когда тебе это необходимо.</a:t>
            </a:r>
            <a:endParaRPr lang="en-US" sz="1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4" y="1611630"/>
            <a:ext cx="7468553" cy="211205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en-US" sz="4400" dirty="0">
                <a:solidFill>
                  <a:srgbClr val="1F1E1E"/>
                </a:solidFill>
                <a:latin typeface="Red Hat Text" panose="02010303040201060303" pitchFamily="34" charset="0"/>
                <a:ea typeface="Red Hat Text" panose="02010303040201060303" pitchFamily="34" charset="-122"/>
                <a:cs typeface="Red Hat Text" panose="02010303040201060303" pitchFamily="34" charset="-120"/>
              </a:rPr>
              <a:t>Заключение: демонстрация готовых изделий и обмен опытом</a:t>
            </a:r>
            <a:endParaRPr lang="en-US" sz="4400" dirty="0"/>
          </a:p>
        </p:txBody>
      </p:sp>
      <p:sp>
        <p:nvSpPr>
          <p:cNvPr id="4" name="Shape 1"/>
          <p:cNvSpPr/>
          <p:nvPr/>
        </p:nvSpPr>
        <p:spPr>
          <a:xfrm>
            <a:off x="837724" y="4082653"/>
            <a:ext cx="7468553" cy="2535198"/>
          </a:xfrm>
          <a:prstGeom prst="roundRect">
            <a:avLst>
              <a:gd name="adj" fmla="val 1416"/>
            </a:avLst>
          </a:prstGeom>
          <a:noFill/>
          <a:ln w="7620">
            <a:solidFill>
              <a:srgbClr val="000000">
                <a:alpha val="8000"/>
              </a:srgbClr>
            </a:solidFill>
            <a:prstDash val="solid"/>
          </a:ln>
        </p:spPr>
      </p:sp>
      <p:sp>
        <p:nvSpPr>
          <p:cNvPr id="5" name="Shape 2"/>
          <p:cNvSpPr/>
          <p:nvPr/>
        </p:nvSpPr>
        <p:spPr>
          <a:xfrm>
            <a:off x="845344" y="4090273"/>
            <a:ext cx="7452479" cy="1068467"/>
          </a:xfrm>
          <a:prstGeom prst="rect">
            <a:avLst/>
          </a:prstGeom>
          <a:solidFill>
            <a:srgbClr val="FFFFFF">
              <a:alpha val="4000"/>
            </a:srgbClr>
          </a:solidFill>
        </p:spPr>
      </p:sp>
      <p:sp>
        <p:nvSpPr>
          <p:cNvPr id="6" name="Text 3"/>
          <p:cNvSpPr/>
          <p:nvPr/>
        </p:nvSpPr>
        <p:spPr>
          <a:xfrm>
            <a:off x="1085493" y="4241483"/>
            <a:ext cx="2001441" cy="76604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dirty="0">
                <a:solidFill>
                  <a:srgbClr val="3B3535"/>
                </a:solidFill>
                <a:latin typeface="Roboto Light" panose="02000000000000000000" pitchFamily="34" charset="0"/>
                <a:ea typeface="Roboto Light" panose="02000000000000000000" pitchFamily="34" charset="-122"/>
                <a:cs typeface="Roboto Light" panose="02000000000000000000" pitchFamily="34" charset="-120"/>
              </a:rPr>
              <a:t>Творческий процесс</a:t>
            </a:r>
            <a:endParaRPr lang="en-US" sz="1850" dirty="0"/>
          </a:p>
        </p:txBody>
      </p:sp>
      <p:sp>
        <p:nvSpPr>
          <p:cNvPr id="7" name="Text 4"/>
          <p:cNvSpPr/>
          <p:nvPr/>
        </p:nvSpPr>
        <p:spPr>
          <a:xfrm>
            <a:off x="3573185" y="4241483"/>
            <a:ext cx="1997631" cy="76604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dirty="0">
                <a:solidFill>
                  <a:srgbClr val="3B3535"/>
                </a:solidFill>
                <a:latin typeface="Roboto Light" panose="02000000000000000000" pitchFamily="34" charset="0"/>
                <a:ea typeface="Roboto Light" panose="02000000000000000000" pitchFamily="34" charset="-122"/>
                <a:cs typeface="Roboto Light" panose="02000000000000000000" pitchFamily="34" charset="-120"/>
              </a:rPr>
              <a:t>Уникальность каждого амулета</a:t>
            </a:r>
            <a:endParaRPr lang="en-US" sz="1850" dirty="0"/>
          </a:p>
        </p:txBody>
      </p:sp>
      <p:sp>
        <p:nvSpPr>
          <p:cNvPr id="8" name="Text 5"/>
          <p:cNvSpPr/>
          <p:nvPr/>
        </p:nvSpPr>
        <p:spPr>
          <a:xfrm>
            <a:off x="6057067" y="4241483"/>
            <a:ext cx="2001441" cy="76604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dirty="0">
                <a:solidFill>
                  <a:srgbClr val="3B3535"/>
                </a:solidFill>
                <a:latin typeface="Roboto Light" panose="02000000000000000000" pitchFamily="34" charset="0"/>
                <a:ea typeface="Roboto Light" panose="02000000000000000000" pitchFamily="34" charset="-122"/>
                <a:cs typeface="Roboto Light" panose="02000000000000000000" pitchFamily="34" charset="-120"/>
              </a:rPr>
              <a:t>Целебная сила ручной работы</a:t>
            </a:r>
            <a:endParaRPr lang="en-US" sz="1850" dirty="0"/>
          </a:p>
        </p:txBody>
      </p:sp>
      <p:sp>
        <p:nvSpPr>
          <p:cNvPr id="9" name="Shape 6"/>
          <p:cNvSpPr/>
          <p:nvPr/>
        </p:nvSpPr>
        <p:spPr>
          <a:xfrm>
            <a:off x="845344" y="5158740"/>
            <a:ext cx="7452479" cy="1451491"/>
          </a:xfrm>
          <a:prstGeom prst="rect">
            <a:avLst/>
          </a:prstGeom>
          <a:solidFill>
            <a:srgbClr val="000000">
              <a:alpha val="4000"/>
            </a:srgbClr>
          </a:solidFill>
        </p:spPr>
      </p:sp>
      <p:sp>
        <p:nvSpPr>
          <p:cNvPr id="10" name="Text 7"/>
          <p:cNvSpPr/>
          <p:nvPr/>
        </p:nvSpPr>
        <p:spPr>
          <a:xfrm>
            <a:off x="1085493" y="5309949"/>
            <a:ext cx="2001441" cy="76604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dirty="0">
                <a:solidFill>
                  <a:srgbClr val="3B3535"/>
                </a:solidFill>
                <a:latin typeface="Roboto Light" panose="02000000000000000000" pitchFamily="34" charset="0"/>
                <a:ea typeface="Roboto Light" panose="02000000000000000000" pitchFamily="34" charset="-122"/>
                <a:cs typeface="Roboto Light" panose="02000000000000000000" pitchFamily="34" charset="-120"/>
              </a:rPr>
              <a:t>Вдохновение для начинающих</a:t>
            </a:r>
            <a:endParaRPr lang="en-US" sz="1850" dirty="0"/>
          </a:p>
        </p:txBody>
      </p:sp>
      <p:sp>
        <p:nvSpPr>
          <p:cNvPr id="11" name="Text 8"/>
          <p:cNvSpPr/>
          <p:nvPr/>
        </p:nvSpPr>
        <p:spPr>
          <a:xfrm>
            <a:off x="3573185" y="5309949"/>
            <a:ext cx="1997631" cy="76604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dirty="0">
                <a:solidFill>
                  <a:srgbClr val="3B3535"/>
                </a:solidFill>
                <a:latin typeface="Roboto Light" panose="02000000000000000000" pitchFamily="34" charset="0"/>
                <a:ea typeface="Roboto Light" panose="02000000000000000000" pitchFamily="34" charset="-122"/>
                <a:cs typeface="Roboto Light" panose="02000000000000000000" pitchFamily="34" charset="-120"/>
              </a:rPr>
              <a:t>Обмен энергией и опытом</a:t>
            </a:r>
            <a:endParaRPr lang="en-US" sz="1850" dirty="0"/>
          </a:p>
        </p:txBody>
      </p:sp>
      <p:sp>
        <p:nvSpPr>
          <p:cNvPr id="12" name="Text 9"/>
          <p:cNvSpPr/>
          <p:nvPr/>
        </p:nvSpPr>
        <p:spPr>
          <a:xfrm>
            <a:off x="6057067" y="5309949"/>
            <a:ext cx="2001441" cy="1149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dirty="0">
                <a:solidFill>
                  <a:srgbClr val="3B3535"/>
                </a:solidFill>
                <a:latin typeface="Roboto Light" panose="02000000000000000000" pitchFamily="34" charset="0"/>
                <a:ea typeface="Roboto Light" panose="02000000000000000000" pitchFamily="34" charset="-122"/>
                <a:cs typeface="Roboto Light" panose="02000000000000000000" pitchFamily="34" charset="-120"/>
              </a:rPr>
              <a:t>Гордость за собственные достижения</a:t>
            </a:r>
            <a:endParaRPr lang="en-US" sz="18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2490</Words>
  <Application>WPS Presentation</Application>
  <PresentationFormat>On-screen Show (16:9)</PresentationFormat>
  <Paragraphs>122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Arial</vt:lpstr>
      <vt:lpstr>SimSun</vt:lpstr>
      <vt:lpstr>Wingdings</vt:lpstr>
      <vt:lpstr>Red Hat Text</vt:lpstr>
      <vt:lpstr>Red Hat Text</vt:lpstr>
      <vt:lpstr>Red Hat Text</vt:lpstr>
      <vt:lpstr>Roboto Light</vt:lpstr>
      <vt:lpstr>Roboto Light</vt:lpstr>
      <vt:lpstr>Roboto Light</vt:lpstr>
      <vt:lpstr>Calibri</vt:lpstr>
      <vt:lpstr>Microsoft YaHei</vt:lpstr>
      <vt:lpstr>Arial Unicode MS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PptxGenJS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creator>PptxGenJS</dc:creator>
  <dc:subject>PptxGenJS Presentation</dc:subject>
  <cp:lastModifiedBy>Сергей</cp:lastModifiedBy>
  <cp:revision>3</cp:revision>
  <dcterms:created xsi:type="dcterms:W3CDTF">2024-11-19T20:15:00Z</dcterms:created>
  <dcterms:modified xsi:type="dcterms:W3CDTF">2024-11-19T20:18:23Z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C5E67278C4CB421C85191CA8503A917D_13</vt:lpwstr>
  </property>
  <property fmtid="{D5CDD505-2E9C-101B-9397-08002B2CF9AE}" pid="3" name="KSOProductBuildVer">
    <vt:lpwstr>1049-12.2.0.18911</vt:lpwstr>
  </property>
</Properties>
</file>