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6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4630400" cy="10972800"/>
  <p:notesSz cx="109728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104927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109728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785818"/>
            <a:ext cx="7468553" cy="48577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7650"/>
              </a:lnSpc>
              <a:buNone/>
            </a:pPr>
            <a:r>
              <a:rPr lang="en-US" sz="6100" kern="0" spc="-122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Зачем людям украшения: социальная роль декоративного искусства</a:t>
            </a:r>
            <a:endParaRPr lang="en-US" sz="6100" dirty="0"/>
          </a:p>
        </p:txBody>
      </p:sp>
      <p:sp>
        <p:nvSpPr>
          <p:cNvPr id="4" name="Text 1"/>
          <p:cNvSpPr/>
          <p:nvPr/>
        </p:nvSpPr>
        <p:spPr>
          <a:xfrm>
            <a:off x="6324124" y="7002542"/>
            <a:ext cx="7468553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Привет, ребята! Сегодня мы поговорим о том, зачем людям украшения, и как они влияют на нашу жизнь. Вы узнаете, что такое декоративное искусство и почему оно так важно для нас.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6324124" y="8420814"/>
            <a:ext cx="7468553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b="1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Автор урока: учитель изобразительного искусства МБОУ Ближнепесоченской ОШ № 1 Котова Ангелина Романовна</a:t>
            </a:r>
            <a:endParaRPr lang="en-US" sz="18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10972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10972800"/>
          </a:xfrm>
          <a:prstGeom prst="rect">
            <a:avLst/>
          </a:prstGeom>
          <a:solidFill>
            <a:srgbClr val="FFFFFF">
              <a:alpha val="85000"/>
            </a:srgbClr>
          </a:solidFill>
        </p:spPr>
      </p:sp>
      <p:sp>
        <p:nvSpPr>
          <p:cNvPr id="4" name="Text 1"/>
          <p:cNvSpPr/>
          <p:nvPr/>
        </p:nvSpPr>
        <p:spPr>
          <a:xfrm>
            <a:off x="1464945" y="4782383"/>
            <a:ext cx="11700510" cy="14080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11050"/>
              </a:lnSpc>
              <a:buNone/>
            </a:pPr>
            <a:r>
              <a:rPr lang="en-US" sz="8850" b="1" kern="0" spc="-177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Спасибо за внимание!</a:t>
            </a:r>
            <a:endParaRPr lang="en-US" sz="8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Таблица 1"/>
          <p:cNvGraphicFramePr/>
          <p:nvPr/>
        </p:nvGraphicFramePr>
        <p:xfrm>
          <a:off x="4282440" y="5295900"/>
          <a:ext cx="6065520" cy="0"/>
        </p:xfrm>
        <a:graphic>
          <a:graphicData uri="http://schemas.openxmlformats.org/drawingml/2006/table">
            <a:tbl>
              <a:tblPr/>
              <a:tblGrid>
                <a:gridCol w="3032760"/>
                <a:gridCol w="3032760"/>
              </a:tblGrid>
              <a:tr h="0">
                <a:tc>
                  <a:txBody>
                    <a:bodyPr/>
                    <a:p>
                      <a:pPr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 b="1">
                        <a:latin typeface="Times New Roman" panose="02020603050405020304"/>
                        <a:ea typeface="Calibri" panose="020F05020202040302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1">
                          <a:latin typeface="Times New Roman" panose="02020603050405020304"/>
                          <a:ea typeface="Calibri" panose="020F0502020204030204"/>
                        </a:rPr>
                        <a:t> </a:t>
                      </a:r>
                      <a:endParaRPr lang="en-US" altLang="zh-CN" sz="1100" b="1">
                        <a:latin typeface="Times New Roman" panose="02020603050405020304"/>
                        <a:ea typeface="Calibri" panose="020F05020202040302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1">
                          <a:latin typeface="Times New Roman" panose="02020603050405020304"/>
                          <a:ea typeface="Calibri" panose="020F0502020204030204"/>
                        </a:rPr>
                        <a:t> </a:t>
                      </a:r>
                      <a:endParaRPr lang="en-US" altLang="zh-CN" sz="1100" b="1">
                        <a:latin typeface="Times New Roman" panose="02020603050405020304"/>
                        <a:ea typeface="Calibri" panose="020F05020202040302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 b="1">
                        <a:latin typeface="Times New Roman" panose="02020603050405020304"/>
                        <a:ea typeface="Calibri" panose="020F05020202040302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7684135" y="5071110"/>
            <a:ext cx="4477385" cy="558355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1936750" y="290195"/>
            <a:ext cx="5766435" cy="5005705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7703185" y="279400"/>
            <a:ext cx="4476115" cy="4700905"/>
          </a:xfrm>
          <a:prstGeom prst="rect">
            <a:avLst/>
          </a:prstGeom>
        </p:spPr>
      </p:pic>
      <p:pic>
        <p:nvPicPr>
          <p:cNvPr id="3" name="Изображение 2"/>
          <p:cNvPicPr/>
          <p:nvPr/>
        </p:nvPicPr>
        <p:blipFill>
          <a:blip r:embed="rId4"/>
          <a:stretch>
            <a:fillRect/>
          </a:stretch>
        </p:blipFill>
        <p:spPr>
          <a:xfrm>
            <a:off x="3049270" y="5200015"/>
            <a:ext cx="4265930" cy="54108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109728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153245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как способ самовыражения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3920252"/>
            <a:ext cx="3614618" cy="2904530"/>
          </a:xfrm>
          <a:prstGeom prst="roundRect">
            <a:avLst>
              <a:gd name="adj" fmla="val 3461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71059" y="416718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Личность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71059" y="4662726"/>
            <a:ext cx="3120747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отражать ваш стиль, вкусы и интересы.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10178058" y="3920252"/>
            <a:ext cx="3614618" cy="2904530"/>
          </a:xfrm>
          <a:prstGeom prst="roundRect">
            <a:avLst>
              <a:gd name="adj" fmla="val 3461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424993" y="416718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Настроение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424993" y="4662726"/>
            <a:ext cx="3120747" cy="19151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выразить ваше настроение, например, серьги с цветами для радости, или серьги с черными камнями для серьезности.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6324124" y="7064097"/>
            <a:ext cx="7468553" cy="1755458"/>
          </a:xfrm>
          <a:prstGeom prst="roundRect">
            <a:avLst>
              <a:gd name="adj" fmla="val 5727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71059" y="731103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Принадлежность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71059" y="7806571"/>
            <a:ext cx="697468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показать, к какой группе вы принадлежите, например, клубные значки или обереги.</a:t>
            </a:r>
            <a:endParaRPr lang="en-US" sz="185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109728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377916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как символ статуса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4414123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2509" y="4514374"/>
            <a:ext cx="168950" cy="3378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615559" y="441412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Власть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615559" y="4909661"/>
            <a:ext cx="2836783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из драгоценных материалов часто указывают на богатство и власть.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4691658" y="4414123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76443" y="4514374"/>
            <a:ext cx="168950" cy="3378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5469493" y="441412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Общество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469493" y="4909661"/>
            <a:ext cx="2836783" cy="19151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 некоторых культурах украшения показывают статус человека в обществе, например, знаки отличия.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837724" y="7333298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022509" y="7433548"/>
            <a:ext cx="168950" cy="3378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615559" y="733329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История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615559" y="7828836"/>
            <a:ext cx="6690717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 древности украшения использовались для обозначения принадлежности к определенной касте или классу.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4112181"/>
            <a:ext cx="8280797" cy="70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как часть традиций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7513915"/>
            <a:ext cx="12954952" cy="30480"/>
          </a:xfrm>
          <a:prstGeom prst="roundRect">
            <a:avLst>
              <a:gd name="adj" fmla="val 329856"/>
            </a:avLst>
          </a:prstGeom>
          <a:solidFill>
            <a:srgbClr val="D6BADD"/>
          </a:solidFill>
        </p:spPr>
      </p:sp>
      <p:sp>
        <p:nvSpPr>
          <p:cNvPr id="5" name="Shape 2"/>
          <p:cNvSpPr/>
          <p:nvPr/>
        </p:nvSpPr>
        <p:spPr>
          <a:xfrm>
            <a:off x="4001214" y="6676251"/>
            <a:ext cx="30480" cy="837724"/>
          </a:xfrm>
          <a:prstGeom prst="roundRect">
            <a:avLst>
              <a:gd name="adj" fmla="val 329856"/>
            </a:avLst>
          </a:prstGeom>
          <a:solidFill>
            <a:srgbClr val="D6BADD"/>
          </a:solidFill>
        </p:spPr>
      </p:sp>
      <p:sp>
        <p:nvSpPr>
          <p:cNvPr id="6" name="Shape 3"/>
          <p:cNvSpPr/>
          <p:nvPr/>
        </p:nvSpPr>
        <p:spPr>
          <a:xfrm>
            <a:off x="3747254" y="7244655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3932039" y="7344906"/>
            <a:ext cx="168950" cy="3378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2608540" y="5175171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Праздники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77039" y="5670709"/>
            <a:ext cx="5879187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быть частью традиционных праздников, например, новогодние украшения.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7299722" y="7513856"/>
            <a:ext cx="30480" cy="837724"/>
          </a:xfrm>
          <a:prstGeom prst="roundRect">
            <a:avLst>
              <a:gd name="adj" fmla="val 329856"/>
            </a:avLst>
          </a:prstGeom>
          <a:solidFill>
            <a:srgbClr val="D6BADD"/>
          </a:solidFill>
        </p:spPr>
      </p:sp>
      <p:sp>
        <p:nvSpPr>
          <p:cNvPr id="11" name="Shape 8"/>
          <p:cNvSpPr/>
          <p:nvPr/>
        </p:nvSpPr>
        <p:spPr>
          <a:xfrm>
            <a:off x="7045762" y="7244655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230547" y="7344906"/>
            <a:ext cx="168950" cy="3378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5907048" y="8591074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Обряды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4375547" y="9086612"/>
            <a:ext cx="5879187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 некоторых культурах украшения используются в обрядах, например, свадебные украшения.</a:t>
            </a:r>
            <a:endParaRPr lang="en-US" sz="1850" dirty="0"/>
          </a:p>
        </p:txBody>
      </p:sp>
      <p:sp>
        <p:nvSpPr>
          <p:cNvPr id="15" name="Shape 12"/>
          <p:cNvSpPr/>
          <p:nvPr/>
        </p:nvSpPr>
        <p:spPr>
          <a:xfrm>
            <a:off x="10598348" y="6676251"/>
            <a:ext cx="30480" cy="837724"/>
          </a:xfrm>
          <a:prstGeom prst="roundRect">
            <a:avLst>
              <a:gd name="adj" fmla="val 329856"/>
            </a:avLst>
          </a:prstGeom>
          <a:solidFill>
            <a:srgbClr val="D6BADD"/>
          </a:solidFill>
        </p:spPr>
      </p:sp>
      <p:sp>
        <p:nvSpPr>
          <p:cNvPr id="16" name="Shape 13"/>
          <p:cNvSpPr/>
          <p:nvPr/>
        </p:nvSpPr>
        <p:spPr>
          <a:xfrm>
            <a:off x="10344388" y="7244655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0529173" y="7344906"/>
            <a:ext cx="168950" cy="3378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9205674" y="5175171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Культура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7674173" y="5670709"/>
            <a:ext cx="5879187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передают историю и культурное наследие народа.</a:t>
            </a:r>
            <a:endParaRPr lang="en-US" sz="185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3857387"/>
            <a:ext cx="8341638" cy="70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как символ красоты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515969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Внешняя красота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5750957"/>
            <a:ext cx="3928586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подчеркнуть красоту человека, например, красивые серьги, кольца.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357813" y="515969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Внутренняя красота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57813" y="5750957"/>
            <a:ext cx="3928586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символизировать внутренние качества человека, например, обереги.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877901" y="515969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Искусство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7901" y="5750957"/>
            <a:ext cx="3928586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- это произведения искусства, которые могут быть очень красивыми и выразительными.</a:t>
            </a:r>
            <a:endParaRPr lang="en-US" sz="185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109728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730335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как часть повседневной жизни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24" y="3497342"/>
            <a:ext cx="1196816" cy="191500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393513" y="373665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Мода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393513" y="4232196"/>
            <a:ext cx="5912763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- это часть моды, которая меняется со временем.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5412343"/>
            <a:ext cx="1196816" cy="191500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393513" y="5651659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Стиль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393513" y="6147197"/>
            <a:ext cx="5912763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помогают создать индивидуальный стиль.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7327344"/>
            <a:ext cx="1196816" cy="191500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393513" y="7566660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Образ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393513" y="8062198"/>
            <a:ext cx="5912763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дополнить ваш образ и сделать его более ярким.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109728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952982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как источник вдохновения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124" y="3719989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24124" y="455771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Творчество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6324124" y="5053251"/>
            <a:ext cx="3554730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вдохновлять на создание новых вещей.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7827" y="3719989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0237827" y="4557713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Эмоции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10237827" y="5053251"/>
            <a:ext cx="3554849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вызывать положительные эмоции.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124" y="6537365"/>
            <a:ext cx="598408" cy="5984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324124" y="737508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Мечты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6324124" y="7870627"/>
            <a:ext cx="3554730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могут символизировать мечты и желания.</a:t>
            </a:r>
            <a:endParaRPr lang="en-US" sz="18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7827" y="6537365"/>
            <a:ext cx="598408" cy="5984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237827" y="737508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Искусство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0237827" y="7870627"/>
            <a:ext cx="3554849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- это часть искусства, которое может быть очень красивым.</a:t>
            </a:r>
            <a:endParaRPr lang="en-US" sz="185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109728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266831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Украшения - это часть нашей истории и культуры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4033838"/>
            <a:ext cx="7468553" cy="4672132"/>
          </a:xfrm>
          <a:prstGeom prst="roundRect">
            <a:avLst>
              <a:gd name="adj" fmla="val 2152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331744" y="4041458"/>
            <a:ext cx="7453312" cy="1068467"/>
          </a:xfrm>
          <a:prstGeom prst="rect">
            <a:avLst/>
          </a:prstGeom>
          <a:solidFill>
            <a:srgbClr val="FFFFFF">
              <a:alpha val="4000"/>
            </a:srgbClr>
          </a:solidFill>
        </p:spPr>
      </p:sp>
      <p:sp>
        <p:nvSpPr>
          <p:cNvPr id="6" name="Text 3"/>
          <p:cNvSpPr/>
          <p:nvPr/>
        </p:nvSpPr>
        <p:spPr>
          <a:xfrm>
            <a:off x="6571059" y="4192667"/>
            <a:ext cx="3244215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Древний Египет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10301526" y="4192667"/>
            <a:ext cx="3244215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из золота, серебра, драгоценных камней.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6331744" y="5109924"/>
            <a:ext cx="7453312" cy="1068467"/>
          </a:xfrm>
          <a:prstGeom prst="rect">
            <a:avLst/>
          </a:prstGeom>
          <a:solidFill>
            <a:srgbClr val="000000">
              <a:alpha val="4000"/>
            </a:srgbClr>
          </a:solidFill>
        </p:spPr>
      </p:sp>
      <p:sp>
        <p:nvSpPr>
          <p:cNvPr id="9" name="Text 6"/>
          <p:cNvSpPr/>
          <p:nvPr/>
        </p:nvSpPr>
        <p:spPr>
          <a:xfrm>
            <a:off x="6571059" y="5261134"/>
            <a:ext cx="3244215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Средневековье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10301526" y="5261134"/>
            <a:ext cx="3244215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с религиозной символикой.</a:t>
            </a:r>
            <a:endParaRPr lang="en-US" sz="1850" dirty="0"/>
          </a:p>
        </p:txBody>
      </p:sp>
      <p:sp>
        <p:nvSpPr>
          <p:cNvPr id="11" name="Shape 8"/>
          <p:cNvSpPr/>
          <p:nvPr/>
        </p:nvSpPr>
        <p:spPr>
          <a:xfrm>
            <a:off x="6331744" y="6178391"/>
            <a:ext cx="7453312" cy="1068467"/>
          </a:xfrm>
          <a:prstGeom prst="rect">
            <a:avLst/>
          </a:prstGeom>
          <a:solidFill>
            <a:srgbClr val="FFFFFF">
              <a:alpha val="4000"/>
            </a:srgbClr>
          </a:solidFill>
        </p:spPr>
      </p:sp>
      <p:sp>
        <p:nvSpPr>
          <p:cNvPr id="12" name="Text 9"/>
          <p:cNvSpPr/>
          <p:nvPr/>
        </p:nvSpPr>
        <p:spPr>
          <a:xfrm>
            <a:off x="6571059" y="6329601"/>
            <a:ext cx="3244215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Ренессанс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10301526" y="6329601"/>
            <a:ext cx="3244215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Украшения с изящными узорами и цветами.</a:t>
            </a:r>
            <a:endParaRPr lang="en-US" sz="1850" dirty="0"/>
          </a:p>
        </p:txBody>
      </p:sp>
      <p:sp>
        <p:nvSpPr>
          <p:cNvPr id="14" name="Shape 11"/>
          <p:cNvSpPr/>
          <p:nvPr/>
        </p:nvSpPr>
        <p:spPr>
          <a:xfrm>
            <a:off x="6331744" y="7246858"/>
            <a:ext cx="7453312" cy="1451491"/>
          </a:xfrm>
          <a:prstGeom prst="rect">
            <a:avLst/>
          </a:prstGeom>
          <a:solidFill>
            <a:srgbClr val="000000">
              <a:alpha val="4000"/>
            </a:srgbClr>
          </a:solidFill>
        </p:spPr>
      </p:sp>
      <p:sp>
        <p:nvSpPr>
          <p:cNvPr id="15" name="Text 12"/>
          <p:cNvSpPr/>
          <p:nvPr/>
        </p:nvSpPr>
        <p:spPr>
          <a:xfrm>
            <a:off x="6571059" y="7398068"/>
            <a:ext cx="3244215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XX век</a:t>
            </a:r>
            <a:endParaRPr lang="en-US" sz="1850" dirty="0"/>
          </a:p>
        </p:txBody>
      </p:sp>
      <p:sp>
        <p:nvSpPr>
          <p:cNvPr id="16" name="Text 13"/>
          <p:cNvSpPr/>
          <p:nvPr/>
        </p:nvSpPr>
        <p:spPr>
          <a:xfrm>
            <a:off x="10301526" y="7398068"/>
            <a:ext cx="3244215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Современные украшения, разнообразные стили и материалы.</a:t>
            </a:r>
            <a:endParaRPr lang="en-US" sz="185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721590" y="10500995"/>
            <a:ext cx="1808480" cy="35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2388</Words>
  <Application>WPS Presentation</Application>
  <PresentationFormat>On-screen Show (16:9)</PresentationFormat>
  <Paragraphs>130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SimSun</vt:lpstr>
      <vt:lpstr>Wingdings</vt:lpstr>
      <vt:lpstr>Source Serif Pro Semi Bold</vt:lpstr>
      <vt:lpstr>Courier Std</vt:lpstr>
      <vt:lpstr>Source Serif Pro Semi Bold</vt:lpstr>
      <vt:lpstr>Source Serif Pro Semi Bold</vt:lpstr>
      <vt:lpstr>Source Sans Pro</vt:lpstr>
      <vt:lpstr>Source Sans Pro</vt:lpstr>
      <vt:lpstr>Source Sans Pro</vt:lpstr>
      <vt:lpstr>Calibri</vt:lpstr>
      <vt:lpstr>Microsoft YaHei</vt:lpstr>
      <vt:lpstr>Arial Unicode MS</vt:lpstr>
      <vt:lpstr>Times New Roman</vt:lpstr>
      <vt:lpstr>Calibri</vt:lpstr>
      <vt:lpstr>Adobe Ming Std 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Сергей</cp:lastModifiedBy>
  <cp:revision>2</cp:revision>
  <dcterms:created xsi:type="dcterms:W3CDTF">2024-11-19T19:47:00Z</dcterms:created>
  <dcterms:modified xsi:type="dcterms:W3CDTF">2024-11-19T19:58:06Z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C3F66D1CF2384BF2B854A4F67CDAE8BE_13</vt:lpwstr>
  </property>
  <property fmtid="{D5CDD505-2E9C-101B-9397-08002B2CF9AE}" pid="3" name="KSOProductBuildVer">
    <vt:lpwstr>1049-12.2.0.18911</vt:lpwstr>
  </property>
</Properties>
</file>