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</p:sldIdLst>
  <p:sldSz cx="14630400" cy="8229600"/>
  <p:notesSz cx="8229600" cy="146304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136" d="100"/>
          <a:sy n="136" d="100"/>
        </p:scale>
        <p:origin x="216" y="3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bleStyles" Target="tableStyles.xml"/><Relationship Id="rId12" Type="http://schemas.openxmlformats.org/officeDocument/2006/relationships/viewProps" Target="viewProps.xml"/><Relationship Id="rId11" Type="http://schemas.openxmlformats.org/officeDocument/2006/relationships/presProps" Target="presProps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82F153-3F37-0F45-9E97-73ACFA13230C}" type="datetimeFigureOut">
              <a:rPr lang="en-US"/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  <a:endParaRPr lang="en-US"/>
          </a:p>
          <a:p>
            <a:pPr lvl="1"/>
            <a:r>
              <a:rPr lang="en-US"/>
              <a:t>Second level</a:t>
            </a:r>
            <a:endParaRPr lang="en-US"/>
          </a:p>
          <a:p>
            <a:pPr lvl="2"/>
            <a:r>
              <a:rPr lang="en-US"/>
              <a:t>Third level</a:t>
            </a:r>
            <a:endParaRPr lang="en-US"/>
          </a:p>
          <a:p>
            <a:pPr lvl="3"/>
            <a:r>
              <a:rPr lang="en-US"/>
              <a:t>Fourth level</a:t>
            </a:r>
            <a:endParaRPr lang="en-US"/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5E9CC1-C706-0F49-92D6-E571CC5EEA8F}" type="slidenum">
              <a:rPr lang="en-US"/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ng"/><Relationship Id="rId3" Type="http://schemas.openxmlformats.org/officeDocument/2006/relationships/hyperlink" Target="https://gamma.app/?utm_source=made-with-gamma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1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2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3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4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5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6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lide 7 mas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4630400" cy="8229600"/>
          </a:xfrm>
          <a:prstGeom prst="rect">
            <a:avLst/>
          </a:prstGeom>
        </p:spPr>
      </p:pic>
      <p:sp>
        <p:nvSpPr>
          <p:cNvPr id="3" name="Shape 0"/>
          <p:cNvSpPr/>
          <p:nvPr/>
        </p:nvSpPr>
        <p:spPr>
          <a:xfrm>
            <a:off x="0" y="0"/>
            <a:ext cx="14630400" cy="8229600"/>
          </a:xfrm>
          <a:prstGeom prst="rect">
            <a:avLst/>
          </a:prstGeom>
          <a:solidFill>
            <a:srgbClr val="FFFFFF">
              <a:alpha val="95000"/>
            </a:srgbClr>
          </a:solidFill>
        </p:spPr>
      </p:sp>
      <p:pic>
        <p:nvPicPr>
          <p:cNvPr id="4" name="Image 1" descr="preencoded.png">
            <a:hlinkClick r:id="rId3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839215" y="7749540"/>
            <a:ext cx="1722605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7.xml"/><Relationship Id="rId5" Type="http://schemas.openxmlformats.org/officeDocument/2006/relationships/slideLayout" Target="../slideLayouts/slideLayout8.xml"/><Relationship Id="rId4" Type="http://schemas.openxmlformats.org/officeDocument/2006/relationships/image" Target="../media/image14.png"/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48043" y="1215152"/>
            <a:ext cx="7620714" cy="264961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6950"/>
              </a:lnSpc>
              <a:buNone/>
            </a:pPr>
            <a:r>
              <a:rPr lang="en-US" sz="5550" kern="0" spc="-111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Создание украшения из эпоксидной УФ-смолы</a:t>
            </a:r>
            <a:endParaRPr lang="en-US" sz="5550" dirty="0"/>
          </a:p>
        </p:txBody>
      </p:sp>
      <p:sp>
        <p:nvSpPr>
          <p:cNvPr id="4" name="Text 1"/>
          <p:cNvSpPr/>
          <p:nvPr/>
        </p:nvSpPr>
        <p:spPr>
          <a:xfrm>
            <a:off x="6248043" y="4191119"/>
            <a:ext cx="7620714" cy="104441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1700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Откройте для себя удивительный мир создания восхитительных украшений с помощью эпоксидной УФ-смолы. Этот мастер-класс поможет вам освоить захватывающий процесс и вдохновит на творческие эксперименты.</a:t>
            </a:r>
            <a:endParaRPr lang="en-US" sz="1700" dirty="0"/>
          </a:p>
        </p:txBody>
      </p:sp>
      <p:sp>
        <p:nvSpPr>
          <p:cNvPr id="5" name="Text 2"/>
          <p:cNvSpPr/>
          <p:nvPr/>
        </p:nvSpPr>
        <p:spPr>
          <a:xfrm>
            <a:off x="6248043" y="5480328"/>
            <a:ext cx="7620714" cy="3481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1700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Автор: учитель изобразительного искусства </a:t>
            </a:r>
            <a:endParaRPr lang="en-US" sz="1700" dirty="0"/>
          </a:p>
        </p:txBody>
      </p:sp>
      <p:sp>
        <p:nvSpPr>
          <p:cNvPr id="6" name="Text 3"/>
          <p:cNvSpPr/>
          <p:nvPr/>
        </p:nvSpPr>
        <p:spPr>
          <a:xfrm>
            <a:off x="6248043" y="6073259"/>
            <a:ext cx="7620714" cy="3481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1700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МБОУ Ближнепесоченской ОШ № 1 </a:t>
            </a:r>
            <a:endParaRPr lang="en-US" sz="1700" dirty="0"/>
          </a:p>
        </p:txBody>
      </p:sp>
      <p:sp>
        <p:nvSpPr>
          <p:cNvPr id="7" name="Text 4"/>
          <p:cNvSpPr/>
          <p:nvPr/>
        </p:nvSpPr>
        <p:spPr>
          <a:xfrm>
            <a:off x="6248043" y="6666190"/>
            <a:ext cx="7620714" cy="34813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1700" b="1" kern="0" spc="-34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Котова Ангелина Романовна</a:t>
            </a:r>
            <a:endParaRPr lang="en-US" sz="17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793345" y="7689850"/>
            <a:ext cx="1791970" cy="4368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310432" y="647700"/>
            <a:ext cx="7495937" cy="138493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5450"/>
              </a:lnSpc>
              <a:buNone/>
            </a:pPr>
            <a:r>
              <a:rPr lang="en-US" sz="4350" kern="0" spc="-87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Что такое эпоксидная смола и ее свойства</a:t>
            </a:r>
            <a:endParaRPr lang="en-US" sz="4350" dirty="0"/>
          </a:p>
        </p:txBody>
      </p:sp>
      <p:sp>
        <p:nvSpPr>
          <p:cNvPr id="4" name="Shape 1"/>
          <p:cNvSpPr/>
          <p:nvPr/>
        </p:nvSpPr>
        <p:spPr>
          <a:xfrm>
            <a:off x="6310432" y="2385774"/>
            <a:ext cx="3630335" cy="2480310"/>
          </a:xfrm>
          <a:prstGeom prst="roundRect">
            <a:avLst>
              <a:gd name="adj" fmla="val 398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6553438" y="2628781"/>
            <a:ext cx="2769989" cy="34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2150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Прочность</a:t>
            </a:r>
            <a:endParaRPr lang="en-US" sz="2150" dirty="0"/>
          </a:p>
        </p:txBody>
      </p:sp>
      <p:sp>
        <p:nvSpPr>
          <p:cNvPr id="6" name="Text 3"/>
          <p:cNvSpPr/>
          <p:nvPr/>
        </p:nvSpPr>
        <p:spPr>
          <a:xfrm>
            <a:off x="6553438" y="3116223"/>
            <a:ext cx="3144322" cy="15068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Эпоксидная смола отличается высокой прочностью и устойчивостью к повреждениям.</a:t>
            </a:r>
            <a:endParaRPr lang="en-US" sz="1850" dirty="0"/>
          </a:p>
        </p:txBody>
      </p:sp>
      <p:sp>
        <p:nvSpPr>
          <p:cNvPr id="7" name="Shape 4"/>
          <p:cNvSpPr/>
          <p:nvPr/>
        </p:nvSpPr>
        <p:spPr>
          <a:xfrm>
            <a:off x="10176153" y="2385774"/>
            <a:ext cx="3630335" cy="2480310"/>
          </a:xfrm>
          <a:prstGeom prst="roundRect">
            <a:avLst>
              <a:gd name="adj" fmla="val 398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8" name="Text 5"/>
          <p:cNvSpPr/>
          <p:nvPr/>
        </p:nvSpPr>
        <p:spPr>
          <a:xfrm>
            <a:off x="10419159" y="2628781"/>
            <a:ext cx="2918936" cy="34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2150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Устойчивость к химии</a:t>
            </a:r>
            <a:endParaRPr lang="en-US" sz="2150" dirty="0"/>
          </a:p>
        </p:txBody>
      </p:sp>
      <p:sp>
        <p:nvSpPr>
          <p:cNvPr id="9" name="Text 6"/>
          <p:cNvSpPr/>
          <p:nvPr/>
        </p:nvSpPr>
        <p:spPr>
          <a:xfrm>
            <a:off x="10419159" y="3116223"/>
            <a:ext cx="3144322" cy="113014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Смола устойчива к воздействию химических веществ, масел и воды.</a:t>
            </a:r>
            <a:endParaRPr lang="en-US" sz="1850" dirty="0"/>
          </a:p>
        </p:txBody>
      </p:sp>
      <p:sp>
        <p:nvSpPr>
          <p:cNvPr id="10" name="Shape 7"/>
          <p:cNvSpPr/>
          <p:nvPr/>
        </p:nvSpPr>
        <p:spPr>
          <a:xfrm>
            <a:off x="6310432" y="5101471"/>
            <a:ext cx="3630335" cy="2480310"/>
          </a:xfrm>
          <a:prstGeom prst="roundRect">
            <a:avLst>
              <a:gd name="adj" fmla="val 398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11" name="Text 8"/>
          <p:cNvSpPr/>
          <p:nvPr/>
        </p:nvSpPr>
        <p:spPr>
          <a:xfrm>
            <a:off x="6553438" y="5344478"/>
            <a:ext cx="2769989" cy="34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2150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Прозрачность</a:t>
            </a:r>
            <a:endParaRPr lang="en-US" sz="2150" dirty="0"/>
          </a:p>
        </p:txBody>
      </p:sp>
      <p:sp>
        <p:nvSpPr>
          <p:cNvPr id="12" name="Text 9"/>
          <p:cNvSpPr/>
          <p:nvPr/>
        </p:nvSpPr>
        <p:spPr>
          <a:xfrm>
            <a:off x="6553438" y="5831919"/>
            <a:ext cx="3144322" cy="1130141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Прозрачная эпоксидная смола позволяет создавать красивые прозрачные украшения.</a:t>
            </a:r>
            <a:endParaRPr lang="en-US" sz="1850" dirty="0"/>
          </a:p>
        </p:txBody>
      </p:sp>
      <p:sp>
        <p:nvSpPr>
          <p:cNvPr id="13" name="Shape 10"/>
          <p:cNvSpPr/>
          <p:nvPr/>
        </p:nvSpPr>
        <p:spPr>
          <a:xfrm>
            <a:off x="10176153" y="5101471"/>
            <a:ext cx="3630335" cy="2480310"/>
          </a:xfrm>
          <a:prstGeom prst="roundRect">
            <a:avLst>
              <a:gd name="adj" fmla="val 398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14" name="Text 11"/>
          <p:cNvSpPr/>
          <p:nvPr/>
        </p:nvSpPr>
        <p:spPr>
          <a:xfrm>
            <a:off x="10419159" y="5344478"/>
            <a:ext cx="2769989" cy="34623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00"/>
              </a:lnSpc>
              <a:buNone/>
            </a:pPr>
            <a:r>
              <a:rPr lang="en-US" sz="2150" kern="0" spc="-44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Безопасность</a:t>
            </a:r>
            <a:endParaRPr lang="en-US" sz="2150" dirty="0"/>
          </a:p>
        </p:txBody>
      </p:sp>
      <p:sp>
        <p:nvSpPr>
          <p:cNvPr id="15" name="Text 12"/>
          <p:cNvSpPr/>
          <p:nvPr/>
        </p:nvSpPr>
        <p:spPr>
          <a:xfrm>
            <a:off x="10419159" y="5831919"/>
            <a:ext cx="3144322" cy="1506855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950"/>
              </a:lnSpc>
              <a:buNone/>
            </a:pPr>
            <a:r>
              <a:rPr lang="en-US" sz="1850" kern="0" spc="-37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При правильном использовании смола безвредна и безопасна для здоровья.</a:t>
            </a:r>
            <a:endParaRPr lang="en-US" sz="1850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2793345" y="7689850"/>
            <a:ext cx="1791970" cy="4368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14630400" cy="2839641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95099" y="3464362"/>
            <a:ext cx="10356175" cy="6681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5250"/>
              </a:lnSpc>
              <a:buNone/>
            </a:pPr>
            <a:r>
              <a:rPr lang="en-US" sz="4200" kern="0" spc="-84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Необходимые материалы и инструменты</a:t>
            </a:r>
            <a:endParaRPr lang="en-US" sz="4200" dirty="0"/>
          </a:p>
        </p:txBody>
      </p:sp>
      <p:sp>
        <p:nvSpPr>
          <p:cNvPr id="4" name="Shape 1"/>
          <p:cNvSpPr/>
          <p:nvPr/>
        </p:nvSpPr>
        <p:spPr>
          <a:xfrm>
            <a:off x="795099" y="4728805"/>
            <a:ext cx="511135" cy="511135"/>
          </a:xfrm>
          <a:prstGeom prst="roundRect">
            <a:avLst>
              <a:gd name="adj" fmla="val 1866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5" name="Text 2"/>
          <p:cNvSpPr/>
          <p:nvPr/>
        </p:nvSpPr>
        <p:spPr>
          <a:xfrm>
            <a:off x="970478" y="4823936"/>
            <a:ext cx="160377" cy="32075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500" kern="0" spc="-5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1</a:t>
            </a:r>
            <a:endParaRPr lang="en-US" sz="2500" dirty="0"/>
          </a:p>
        </p:txBody>
      </p:sp>
      <p:sp>
        <p:nvSpPr>
          <p:cNvPr id="6" name="Text 3"/>
          <p:cNvSpPr/>
          <p:nvPr/>
        </p:nvSpPr>
        <p:spPr>
          <a:xfrm>
            <a:off x="1533406" y="4728805"/>
            <a:ext cx="2672596" cy="3340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10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Эпоксидная смола</a:t>
            </a:r>
            <a:endParaRPr lang="en-US" sz="2100" dirty="0"/>
          </a:p>
        </p:txBody>
      </p:sp>
      <p:sp>
        <p:nvSpPr>
          <p:cNvPr id="7" name="Text 4"/>
          <p:cNvSpPr/>
          <p:nvPr/>
        </p:nvSpPr>
        <p:spPr>
          <a:xfrm>
            <a:off x="1533406" y="5199102"/>
            <a:ext cx="5668208" cy="36337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Основной компонент для создания украшений.</a:t>
            </a:r>
            <a:endParaRPr lang="en-US" sz="1750" dirty="0"/>
          </a:p>
        </p:txBody>
      </p:sp>
      <p:sp>
        <p:nvSpPr>
          <p:cNvPr id="8" name="Shape 5"/>
          <p:cNvSpPr/>
          <p:nvPr/>
        </p:nvSpPr>
        <p:spPr>
          <a:xfrm>
            <a:off x="7428786" y="4728805"/>
            <a:ext cx="511135" cy="511135"/>
          </a:xfrm>
          <a:prstGeom prst="roundRect">
            <a:avLst>
              <a:gd name="adj" fmla="val 1866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9" name="Text 6"/>
          <p:cNvSpPr/>
          <p:nvPr/>
        </p:nvSpPr>
        <p:spPr>
          <a:xfrm>
            <a:off x="7604165" y="4823936"/>
            <a:ext cx="160377" cy="32075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500" kern="0" spc="-5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2</a:t>
            </a:r>
            <a:endParaRPr lang="en-US" sz="2500" dirty="0"/>
          </a:p>
        </p:txBody>
      </p:sp>
      <p:sp>
        <p:nvSpPr>
          <p:cNvPr id="10" name="Text 7"/>
          <p:cNvSpPr/>
          <p:nvPr/>
        </p:nvSpPr>
        <p:spPr>
          <a:xfrm>
            <a:off x="8167092" y="4728805"/>
            <a:ext cx="2672596" cy="3340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10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Формы и молды</a:t>
            </a:r>
            <a:endParaRPr lang="en-US" sz="2100" dirty="0"/>
          </a:p>
        </p:txBody>
      </p:sp>
      <p:sp>
        <p:nvSpPr>
          <p:cNvPr id="11" name="Text 8"/>
          <p:cNvSpPr/>
          <p:nvPr/>
        </p:nvSpPr>
        <p:spPr>
          <a:xfrm>
            <a:off x="8167092" y="5199102"/>
            <a:ext cx="5668208" cy="72675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Силиконовые и пластиковые формы необходимы для заливки смолы.</a:t>
            </a:r>
            <a:endParaRPr lang="en-US" sz="1750" dirty="0"/>
          </a:p>
        </p:txBody>
      </p:sp>
      <p:sp>
        <p:nvSpPr>
          <p:cNvPr id="12" name="Shape 9"/>
          <p:cNvSpPr/>
          <p:nvPr/>
        </p:nvSpPr>
        <p:spPr>
          <a:xfrm>
            <a:off x="795099" y="6408539"/>
            <a:ext cx="511135" cy="511135"/>
          </a:xfrm>
          <a:prstGeom prst="roundRect">
            <a:avLst>
              <a:gd name="adj" fmla="val 1866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13" name="Text 10"/>
          <p:cNvSpPr/>
          <p:nvPr/>
        </p:nvSpPr>
        <p:spPr>
          <a:xfrm>
            <a:off x="970478" y="6503670"/>
            <a:ext cx="160377" cy="32075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500" kern="0" spc="-5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3</a:t>
            </a:r>
            <a:endParaRPr lang="en-US" sz="2500" dirty="0"/>
          </a:p>
        </p:txBody>
      </p:sp>
      <p:sp>
        <p:nvSpPr>
          <p:cNvPr id="14" name="Text 11"/>
          <p:cNvSpPr/>
          <p:nvPr/>
        </p:nvSpPr>
        <p:spPr>
          <a:xfrm>
            <a:off x="1533406" y="6408539"/>
            <a:ext cx="3101935" cy="3340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10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Декоративные элементы</a:t>
            </a:r>
            <a:endParaRPr lang="en-US" sz="2100" dirty="0"/>
          </a:p>
        </p:txBody>
      </p:sp>
      <p:sp>
        <p:nvSpPr>
          <p:cNvPr id="15" name="Text 12"/>
          <p:cNvSpPr/>
          <p:nvPr/>
        </p:nvSpPr>
        <p:spPr>
          <a:xfrm>
            <a:off x="1533406" y="6878836"/>
            <a:ext cx="5668208" cy="72675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Различные украшения, глиттер, кусочки ткани для эффектных деталей.</a:t>
            </a:r>
            <a:endParaRPr lang="en-US" sz="1750" dirty="0"/>
          </a:p>
        </p:txBody>
      </p:sp>
      <p:sp>
        <p:nvSpPr>
          <p:cNvPr id="16" name="Shape 13"/>
          <p:cNvSpPr/>
          <p:nvPr/>
        </p:nvSpPr>
        <p:spPr>
          <a:xfrm>
            <a:off x="7428786" y="6408539"/>
            <a:ext cx="511135" cy="511135"/>
          </a:xfrm>
          <a:prstGeom prst="roundRect">
            <a:avLst>
              <a:gd name="adj" fmla="val 18667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7604165" y="6503670"/>
            <a:ext cx="160377" cy="32075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500"/>
              </a:lnSpc>
              <a:buNone/>
            </a:pPr>
            <a:r>
              <a:rPr lang="en-US" sz="2500" kern="0" spc="-5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4</a:t>
            </a:r>
            <a:endParaRPr lang="en-US" sz="2500" dirty="0"/>
          </a:p>
        </p:txBody>
      </p:sp>
      <p:sp>
        <p:nvSpPr>
          <p:cNvPr id="18" name="Text 15"/>
          <p:cNvSpPr/>
          <p:nvPr/>
        </p:nvSpPr>
        <p:spPr>
          <a:xfrm>
            <a:off x="8167092" y="6408539"/>
            <a:ext cx="2672596" cy="33408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600"/>
              </a:lnSpc>
              <a:buNone/>
            </a:pPr>
            <a:r>
              <a:rPr lang="en-US" sz="210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Инструменты</a:t>
            </a:r>
            <a:endParaRPr lang="en-US" sz="2100" dirty="0"/>
          </a:p>
        </p:txBody>
      </p:sp>
      <p:sp>
        <p:nvSpPr>
          <p:cNvPr id="19" name="Text 16"/>
          <p:cNvSpPr/>
          <p:nvPr/>
        </p:nvSpPr>
        <p:spPr>
          <a:xfrm>
            <a:off x="8167092" y="6878836"/>
            <a:ext cx="5668208" cy="726758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2850"/>
              </a:lnSpc>
              <a:buNone/>
            </a:pPr>
            <a:r>
              <a:rPr lang="en-US" sz="1750" kern="0" spc="-36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Палочки для перемешивания, медицинские шприцы, УФ-лампа.</a:t>
            </a:r>
            <a:endParaRPr lang="en-US" sz="175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2793345" y="7689850"/>
            <a:ext cx="1791970" cy="4368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71141" y="618292"/>
            <a:ext cx="7574518" cy="131873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5150"/>
              </a:lnSpc>
              <a:buNone/>
            </a:pPr>
            <a:r>
              <a:rPr lang="en-US" sz="4150" kern="0" spc="-83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Подготовка формы для заливки</a:t>
            </a:r>
            <a:endParaRPr lang="en-US" sz="4150" dirty="0"/>
          </a:p>
        </p:txBody>
      </p:sp>
      <p:sp>
        <p:nvSpPr>
          <p:cNvPr id="4" name="Shape 1"/>
          <p:cNvSpPr/>
          <p:nvPr/>
        </p:nvSpPr>
        <p:spPr>
          <a:xfrm>
            <a:off x="6592133" y="2273260"/>
            <a:ext cx="30480" cy="5337929"/>
          </a:xfrm>
          <a:prstGeom prst="roundRect">
            <a:avLst>
              <a:gd name="adj" fmla="val 308970"/>
            </a:avLst>
          </a:prstGeom>
          <a:solidFill>
            <a:srgbClr val="DABADD"/>
          </a:solidFill>
        </p:spPr>
      </p:sp>
      <p:sp>
        <p:nvSpPr>
          <p:cNvPr id="5" name="Shape 2"/>
          <p:cNvSpPr/>
          <p:nvPr/>
        </p:nvSpPr>
        <p:spPr>
          <a:xfrm>
            <a:off x="6829127" y="2762369"/>
            <a:ext cx="784741" cy="30480"/>
          </a:xfrm>
          <a:prstGeom prst="roundRect">
            <a:avLst>
              <a:gd name="adj" fmla="val 308970"/>
            </a:avLst>
          </a:prstGeom>
          <a:solidFill>
            <a:srgbClr val="DABADD"/>
          </a:solidFill>
        </p:spPr>
      </p:sp>
      <p:sp>
        <p:nvSpPr>
          <p:cNvPr id="6" name="Shape 3"/>
          <p:cNvSpPr/>
          <p:nvPr/>
        </p:nvSpPr>
        <p:spPr>
          <a:xfrm>
            <a:off x="6355140" y="2525435"/>
            <a:ext cx="504468" cy="504468"/>
          </a:xfrm>
          <a:prstGeom prst="roundRect">
            <a:avLst>
              <a:gd name="adj" fmla="val 18668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7" name="Text 4"/>
          <p:cNvSpPr/>
          <p:nvPr/>
        </p:nvSpPr>
        <p:spPr>
          <a:xfrm>
            <a:off x="6528256" y="2619375"/>
            <a:ext cx="158234" cy="31658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kern="0" spc="-50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1</a:t>
            </a:r>
            <a:endParaRPr lang="en-US" sz="2450" dirty="0"/>
          </a:p>
        </p:txBody>
      </p:sp>
      <p:sp>
        <p:nvSpPr>
          <p:cNvPr id="8" name="Text 5"/>
          <p:cNvSpPr/>
          <p:nvPr/>
        </p:nvSpPr>
        <p:spPr>
          <a:xfrm>
            <a:off x="7840504" y="2497455"/>
            <a:ext cx="2637830" cy="3298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Выбор формы</a:t>
            </a:r>
            <a:endParaRPr lang="en-US" sz="2050" dirty="0"/>
          </a:p>
        </p:txBody>
      </p:sp>
      <p:sp>
        <p:nvSpPr>
          <p:cNvPr id="9" name="Text 6"/>
          <p:cNvSpPr/>
          <p:nvPr/>
        </p:nvSpPr>
        <p:spPr>
          <a:xfrm>
            <a:off x="7840504" y="2961680"/>
            <a:ext cx="6005155" cy="7172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Подберите подходящую силиконовую или пластиковую форму для вашего украшения.</a:t>
            </a:r>
            <a:endParaRPr lang="en-US" sz="1750" dirty="0"/>
          </a:p>
        </p:txBody>
      </p:sp>
      <p:sp>
        <p:nvSpPr>
          <p:cNvPr id="10" name="Shape 7"/>
          <p:cNvSpPr/>
          <p:nvPr/>
        </p:nvSpPr>
        <p:spPr>
          <a:xfrm>
            <a:off x="6829127" y="4616410"/>
            <a:ext cx="784741" cy="30480"/>
          </a:xfrm>
          <a:prstGeom prst="roundRect">
            <a:avLst>
              <a:gd name="adj" fmla="val 308970"/>
            </a:avLst>
          </a:prstGeom>
          <a:solidFill>
            <a:srgbClr val="DABADD"/>
          </a:solidFill>
        </p:spPr>
      </p:sp>
      <p:sp>
        <p:nvSpPr>
          <p:cNvPr id="11" name="Shape 8"/>
          <p:cNvSpPr/>
          <p:nvPr/>
        </p:nvSpPr>
        <p:spPr>
          <a:xfrm>
            <a:off x="6355140" y="4379476"/>
            <a:ext cx="504468" cy="504468"/>
          </a:xfrm>
          <a:prstGeom prst="roundRect">
            <a:avLst>
              <a:gd name="adj" fmla="val 18668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12" name="Text 9"/>
          <p:cNvSpPr/>
          <p:nvPr/>
        </p:nvSpPr>
        <p:spPr>
          <a:xfrm>
            <a:off x="6528256" y="4473416"/>
            <a:ext cx="158234" cy="31658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kern="0" spc="-50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2</a:t>
            </a:r>
            <a:endParaRPr lang="en-US" sz="2450" dirty="0"/>
          </a:p>
        </p:txBody>
      </p:sp>
      <p:sp>
        <p:nvSpPr>
          <p:cNvPr id="13" name="Text 10"/>
          <p:cNvSpPr/>
          <p:nvPr/>
        </p:nvSpPr>
        <p:spPr>
          <a:xfrm>
            <a:off x="7840504" y="4351496"/>
            <a:ext cx="2637830" cy="3298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Подготовка формы</a:t>
            </a:r>
            <a:endParaRPr lang="en-US" sz="2050" dirty="0"/>
          </a:p>
        </p:txBody>
      </p:sp>
      <p:sp>
        <p:nvSpPr>
          <p:cNvPr id="14" name="Text 11"/>
          <p:cNvSpPr/>
          <p:nvPr/>
        </p:nvSpPr>
        <p:spPr>
          <a:xfrm>
            <a:off x="7840504" y="4815721"/>
            <a:ext cx="6005155" cy="7172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Нанесите разделительное средство, чтобы смола легко вынималась из формы.</a:t>
            </a:r>
            <a:endParaRPr lang="en-US" sz="1750" dirty="0"/>
          </a:p>
        </p:txBody>
      </p:sp>
      <p:sp>
        <p:nvSpPr>
          <p:cNvPr id="15" name="Shape 12"/>
          <p:cNvSpPr/>
          <p:nvPr/>
        </p:nvSpPr>
        <p:spPr>
          <a:xfrm>
            <a:off x="6829127" y="6470452"/>
            <a:ext cx="784741" cy="30480"/>
          </a:xfrm>
          <a:prstGeom prst="roundRect">
            <a:avLst>
              <a:gd name="adj" fmla="val 308970"/>
            </a:avLst>
          </a:prstGeom>
          <a:solidFill>
            <a:srgbClr val="DABADD"/>
          </a:solidFill>
        </p:spPr>
      </p:sp>
      <p:sp>
        <p:nvSpPr>
          <p:cNvPr id="16" name="Shape 13"/>
          <p:cNvSpPr/>
          <p:nvPr/>
        </p:nvSpPr>
        <p:spPr>
          <a:xfrm>
            <a:off x="6355140" y="6233517"/>
            <a:ext cx="504468" cy="504468"/>
          </a:xfrm>
          <a:prstGeom prst="roundRect">
            <a:avLst>
              <a:gd name="adj" fmla="val 18668"/>
            </a:avLst>
          </a:prstGeom>
          <a:solidFill>
            <a:srgbClr val="F4D4F7"/>
          </a:solidFill>
          <a:ln w="7620">
            <a:solidFill>
              <a:srgbClr val="DABADD"/>
            </a:solidFill>
            <a:prstDash val="solid"/>
          </a:ln>
        </p:spPr>
      </p:sp>
      <p:sp>
        <p:nvSpPr>
          <p:cNvPr id="17" name="Text 14"/>
          <p:cNvSpPr/>
          <p:nvPr/>
        </p:nvSpPr>
        <p:spPr>
          <a:xfrm>
            <a:off x="6528256" y="6327458"/>
            <a:ext cx="158234" cy="31658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ctr">
              <a:lnSpc>
                <a:spcPts val="2450"/>
              </a:lnSpc>
              <a:buNone/>
            </a:pPr>
            <a:r>
              <a:rPr lang="en-US" sz="2450" kern="0" spc="-50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3</a:t>
            </a:r>
            <a:endParaRPr lang="en-US" sz="2450" dirty="0"/>
          </a:p>
        </p:txBody>
      </p:sp>
      <p:sp>
        <p:nvSpPr>
          <p:cNvPr id="18" name="Text 15"/>
          <p:cNvSpPr/>
          <p:nvPr/>
        </p:nvSpPr>
        <p:spPr>
          <a:xfrm>
            <a:off x="7840504" y="6205538"/>
            <a:ext cx="2637830" cy="329803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kern="0" spc="-42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Размещение деталей</a:t>
            </a:r>
            <a:endParaRPr lang="en-US" sz="2050" dirty="0"/>
          </a:p>
        </p:txBody>
      </p:sp>
      <p:sp>
        <p:nvSpPr>
          <p:cNvPr id="19" name="Text 16"/>
          <p:cNvSpPr/>
          <p:nvPr/>
        </p:nvSpPr>
        <p:spPr>
          <a:xfrm>
            <a:off x="7840504" y="6669762"/>
            <a:ext cx="6005155" cy="717233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Расположите любые декоративные элементы в форме перед заливкой смолы.</a:t>
            </a:r>
            <a:endParaRPr lang="en-US" sz="1750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2793345" y="7689850"/>
            <a:ext cx="1791970" cy="4368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6267093" y="614720"/>
            <a:ext cx="7582614" cy="131206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5150"/>
              </a:lnSpc>
              <a:buNone/>
            </a:pPr>
            <a:r>
              <a:rPr lang="en-US" sz="4100" kern="0" spc="-83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Пошаговая инструкция по заливке смолы</a:t>
            </a:r>
            <a:endParaRPr lang="en-US" sz="410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7093" y="2261354"/>
            <a:ext cx="1115258" cy="1784509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716917" y="2484358"/>
            <a:ext cx="2624257" cy="328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kern="0" spc="-4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Смешивание</a:t>
            </a:r>
            <a:endParaRPr lang="en-US" sz="2050" dirty="0"/>
          </a:p>
        </p:txBody>
      </p:sp>
      <p:sp>
        <p:nvSpPr>
          <p:cNvPr id="6" name="Text 2"/>
          <p:cNvSpPr/>
          <p:nvPr/>
        </p:nvSpPr>
        <p:spPr>
          <a:xfrm>
            <a:off x="7716917" y="2946202"/>
            <a:ext cx="6132790" cy="35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Тщательно смешайте два компонента эпоксидной смолы.</a:t>
            </a:r>
            <a:endParaRPr lang="en-US" sz="175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67093" y="4045863"/>
            <a:ext cx="1115258" cy="1784509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716917" y="4268867"/>
            <a:ext cx="2624257" cy="328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kern="0" spc="-4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Заливка</a:t>
            </a:r>
            <a:endParaRPr lang="en-US" sz="2050" dirty="0"/>
          </a:p>
        </p:txBody>
      </p:sp>
      <p:sp>
        <p:nvSpPr>
          <p:cNvPr id="9" name="Text 4"/>
          <p:cNvSpPr/>
          <p:nvPr/>
        </p:nvSpPr>
        <p:spPr>
          <a:xfrm>
            <a:off x="7716917" y="4730710"/>
            <a:ext cx="6132790" cy="713899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Аккуратно залейте смесь в форму, предотвращая образование пузырьков.</a:t>
            </a:r>
            <a:endParaRPr lang="en-US" sz="175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67093" y="5830372"/>
            <a:ext cx="1115258" cy="1784509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716917" y="6053376"/>
            <a:ext cx="2624257" cy="328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2050" kern="0" spc="-41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Отверждение</a:t>
            </a:r>
            <a:endParaRPr lang="en-US" sz="2050" dirty="0"/>
          </a:p>
        </p:txBody>
      </p:sp>
      <p:sp>
        <p:nvSpPr>
          <p:cNvPr id="12" name="Text 6"/>
          <p:cNvSpPr/>
          <p:nvPr/>
        </p:nvSpPr>
        <p:spPr>
          <a:xfrm>
            <a:off x="7716917" y="6515219"/>
            <a:ext cx="6132790" cy="356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800"/>
              </a:lnSpc>
              <a:buNone/>
            </a:pPr>
            <a:r>
              <a:rPr lang="en-US" sz="1750" kern="0" spc="-35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Поместите форму под УФ-лампу для полимеризации смолы.</a:t>
            </a:r>
            <a:endParaRPr lang="en-US" sz="175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2793345" y="7689850"/>
            <a:ext cx="1791970" cy="4368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>
          <a:xfrm>
            <a:off x="837724" y="2294215"/>
            <a:ext cx="9898142" cy="704017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5500"/>
              </a:lnSpc>
              <a:buNone/>
            </a:pPr>
            <a:r>
              <a:rPr lang="en-US" sz="4400" kern="0" spc="-89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Добавление декоративных элементов</a:t>
            </a:r>
            <a:endParaRPr lang="en-US" sz="4400" dirty="0"/>
          </a:p>
        </p:txBody>
      </p:sp>
      <p:sp>
        <p:nvSpPr>
          <p:cNvPr id="3" name="Text 1"/>
          <p:cNvSpPr/>
          <p:nvPr/>
        </p:nvSpPr>
        <p:spPr>
          <a:xfrm>
            <a:off x="837724" y="3596521"/>
            <a:ext cx="2816185" cy="351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kern="0" spc="-44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Дизайн</a:t>
            </a:r>
            <a:endParaRPr lang="en-US" sz="2200" dirty="0"/>
          </a:p>
        </p:txBody>
      </p:sp>
      <p:sp>
        <p:nvSpPr>
          <p:cNvPr id="4" name="Text 2"/>
          <p:cNvSpPr/>
          <p:nvPr/>
        </p:nvSpPr>
        <p:spPr>
          <a:xfrm>
            <a:off x="837724" y="4187785"/>
            <a:ext cx="3928586" cy="1532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Проявите творчество, добавляя блестки, цветные пигменты, засушенные цветы и другие декоративные элементы.</a:t>
            </a:r>
            <a:endParaRPr lang="en-US" sz="1850" dirty="0"/>
          </a:p>
        </p:txBody>
      </p:sp>
      <p:sp>
        <p:nvSpPr>
          <p:cNvPr id="5" name="Text 3"/>
          <p:cNvSpPr/>
          <p:nvPr/>
        </p:nvSpPr>
        <p:spPr>
          <a:xfrm>
            <a:off x="5357813" y="3596521"/>
            <a:ext cx="2816185" cy="351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kern="0" spc="-44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Слои</a:t>
            </a:r>
            <a:endParaRPr lang="en-US" sz="2200" dirty="0"/>
          </a:p>
        </p:txBody>
      </p:sp>
      <p:sp>
        <p:nvSpPr>
          <p:cNvPr id="6" name="Text 4"/>
          <p:cNvSpPr/>
          <p:nvPr/>
        </p:nvSpPr>
        <p:spPr>
          <a:xfrm>
            <a:off x="5357813" y="4187785"/>
            <a:ext cx="3928586" cy="1149072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Вы можете создавать многослойные украшения, добавляя детали между слоями заливаемой смолы.</a:t>
            </a:r>
            <a:endParaRPr lang="en-US" sz="1850" dirty="0"/>
          </a:p>
        </p:txBody>
      </p:sp>
      <p:sp>
        <p:nvSpPr>
          <p:cNvPr id="7" name="Text 5"/>
          <p:cNvSpPr/>
          <p:nvPr/>
        </p:nvSpPr>
        <p:spPr>
          <a:xfrm>
            <a:off x="9877901" y="3596521"/>
            <a:ext cx="2816185" cy="351949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>
              <a:lnSpc>
                <a:spcPts val="2750"/>
              </a:lnSpc>
              <a:buNone/>
            </a:pPr>
            <a:r>
              <a:rPr lang="en-US" sz="2200" kern="0" spc="-44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Эффекты</a:t>
            </a:r>
            <a:endParaRPr lang="en-US" sz="2200" dirty="0"/>
          </a:p>
        </p:txBody>
      </p:sp>
      <p:sp>
        <p:nvSpPr>
          <p:cNvPr id="8" name="Text 6"/>
          <p:cNvSpPr/>
          <p:nvPr/>
        </p:nvSpPr>
        <p:spPr>
          <a:xfrm>
            <a:off x="9877901" y="4187785"/>
            <a:ext cx="3928586" cy="1532096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300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Эксперименты с различными материалами и техниками позволят достичь уникальных визуальных эффектов.</a:t>
            </a:r>
            <a:endParaRPr lang="en-US" sz="185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793345" y="7689850"/>
            <a:ext cx="1791970" cy="436880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ru-RU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9144000" y="0"/>
            <a:ext cx="5486400" cy="8229600"/>
          </a:xfrm>
          <a:prstGeom prst="rect">
            <a:avLst/>
          </a:prstGeom>
        </p:spPr>
      </p:pic>
      <p:sp>
        <p:nvSpPr>
          <p:cNvPr id="3" name="Text 0"/>
          <p:cNvSpPr/>
          <p:nvPr/>
        </p:nvSpPr>
        <p:spPr>
          <a:xfrm>
            <a:off x="712827" y="561737"/>
            <a:ext cx="7718346" cy="1198007"/>
          </a:xfrm>
          <a:prstGeom prst="rect">
            <a:avLst/>
          </a:prstGeom>
          <a:noFill/>
        </p:spPr>
        <p:txBody>
          <a:bodyPr wrap="square" lIns="0" tIns="0" rIns="0" bIns="0" rtlCol="0" anchor="t"/>
          <a:lstStyle/>
          <a:p>
            <a:pPr marL="0" indent="0">
              <a:lnSpc>
                <a:spcPts val="4700"/>
              </a:lnSpc>
              <a:buNone/>
            </a:pPr>
            <a:r>
              <a:rPr lang="en-US" sz="3750" kern="0" spc="-75" dirty="0">
                <a:solidFill>
                  <a:srgbClr val="D73AD7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Демонстрация готового украшения</a:t>
            </a:r>
            <a:endParaRPr lang="en-US" sz="3750" dirty="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2827" y="2065139"/>
            <a:ext cx="509111" cy="509111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>
          <a:xfrm>
            <a:off x="712827" y="2777847"/>
            <a:ext cx="2396133" cy="29956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Уникальность</a:t>
            </a:r>
            <a:endParaRPr lang="en-US" sz="1850" dirty="0"/>
          </a:p>
        </p:txBody>
      </p:sp>
      <p:sp>
        <p:nvSpPr>
          <p:cNvPr id="6" name="Text 2"/>
          <p:cNvSpPr/>
          <p:nvPr/>
        </p:nvSpPr>
        <p:spPr>
          <a:xfrm>
            <a:off x="712827" y="3199567"/>
            <a:ext cx="7718346" cy="325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kern="0" spc="-32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Каждое украшение из эпоксидной смолы уникально и неповторимо.</a:t>
            </a:r>
            <a:endParaRPr lang="en-US" sz="1600" dirty="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2827" y="4136350"/>
            <a:ext cx="509111" cy="509111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>
          <a:xfrm>
            <a:off x="712827" y="4849058"/>
            <a:ext cx="2396133" cy="29956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Блеск</a:t>
            </a:r>
            <a:endParaRPr lang="en-US" sz="1850" dirty="0"/>
          </a:p>
        </p:txBody>
      </p:sp>
      <p:sp>
        <p:nvSpPr>
          <p:cNvPr id="9" name="Text 4"/>
          <p:cNvSpPr/>
          <p:nvPr/>
        </p:nvSpPr>
        <p:spPr>
          <a:xfrm>
            <a:off x="712827" y="5270778"/>
            <a:ext cx="7718346" cy="325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kern="0" spc="-32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Готовая работа имеет красивый глянцевый и сияющий вид.</a:t>
            </a:r>
            <a:endParaRPr lang="en-US" sz="1600" dirty="0"/>
          </a:p>
        </p:txBody>
      </p:sp>
      <p:pic>
        <p:nvPicPr>
          <p:cNvPr id="10" name="Image 3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2827" y="6207562"/>
            <a:ext cx="509111" cy="509111"/>
          </a:xfrm>
          <a:prstGeom prst="rect">
            <a:avLst/>
          </a:prstGeom>
        </p:spPr>
      </p:pic>
      <p:sp>
        <p:nvSpPr>
          <p:cNvPr id="11" name="Text 5"/>
          <p:cNvSpPr/>
          <p:nvPr/>
        </p:nvSpPr>
        <p:spPr>
          <a:xfrm>
            <a:off x="712827" y="6920270"/>
            <a:ext cx="2396133" cy="299561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350"/>
              </a:lnSpc>
              <a:buNone/>
            </a:pPr>
            <a:r>
              <a:rPr lang="en-US" sz="1850" kern="0" spc="-38" dirty="0">
                <a:solidFill>
                  <a:srgbClr val="272525"/>
                </a:solidFill>
                <a:latin typeface="Source Serif Pro Semi Bold" pitchFamily="34" charset="0"/>
                <a:ea typeface="Source Serif Pro Semi Bold" pitchFamily="34" charset="-122"/>
                <a:cs typeface="Source Serif Pro Semi Bold" pitchFamily="34" charset="-120"/>
              </a:rPr>
              <a:t>Подарок</a:t>
            </a:r>
            <a:endParaRPr lang="en-US" sz="1850" dirty="0"/>
          </a:p>
        </p:txBody>
      </p:sp>
      <p:sp>
        <p:nvSpPr>
          <p:cNvPr id="12" name="Text 6"/>
          <p:cNvSpPr/>
          <p:nvPr/>
        </p:nvSpPr>
        <p:spPr>
          <a:xfrm>
            <a:off x="712827" y="7341989"/>
            <a:ext cx="7718346" cy="325874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marL="0" indent="0" algn="l">
              <a:lnSpc>
                <a:spcPts val="2550"/>
              </a:lnSpc>
              <a:buNone/>
            </a:pPr>
            <a:r>
              <a:rPr lang="en-US" sz="1600" kern="0" spc="-32" dirty="0">
                <a:solidFill>
                  <a:srgbClr val="272525"/>
                </a:solidFill>
                <a:latin typeface="Source Sans Pro" pitchFamily="34" charset="0"/>
                <a:ea typeface="Source Sans Pro" pitchFamily="34" charset="-122"/>
                <a:cs typeface="Source Sans Pro" pitchFamily="34" charset="-120"/>
              </a:rPr>
              <a:t>Такие украшения отлично подходят в качестве памятного и стильного подарка.</a:t>
            </a:r>
            <a:endParaRPr lang="en-US"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2161</Words>
  <Application>WPS Presentation</Application>
  <PresentationFormat>On-screen Show (16:9)</PresentationFormat>
  <Paragraphs>116</Paragraphs>
  <Slides>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7</vt:i4>
      </vt:variant>
    </vt:vector>
  </HeadingPairs>
  <TitlesOfParts>
    <vt:vector size="22" baseType="lpstr">
      <vt:lpstr>Arial</vt:lpstr>
      <vt:lpstr>SimSun</vt:lpstr>
      <vt:lpstr>Wingdings</vt:lpstr>
      <vt:lpstr>Source Serif Pro Semi Bold</vt:lpstr>
      <vt:lpstr>Courier Std</vt:lpstr>
      <vt:lpstr>Source Serif Pro Semi Bold</vt:lpstr>
      <vt:lpstr>Source Serif Pro Semi Bold</vt:lpstr>
      <vt:lpstr>Source Sans Pro</vt:lpstr>
      <vt:lpstr>Source Sans Pro</vt:lpstr>
      <vt:lpstr>Source Sans Pro</vt:lpstr>
      <vt:lpstr>Calibri</vt:lpstr>
      <vt:lpstr>Microsoft YaHei</vt:lpstr>
      <vt:lpstr>Arial Unicode MS</vt:lpstr>
      <vt:lpstr>Adobe Ming Std L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PptxGenJS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creator>PptxGenJS</dc:creator>
  <dc:subject>PptxGenJS Presentation</dc:subject>
  <cp:lastModifiedBy>Сергей</cp:lastModifiedBy>
  <cp:revision>2</cp:revision>
  <dcterms:created xsi:type="dcterms:W3CDTF">2024-11-19T20:08:00Z</dcterms:created>
  <dcterms:modified xsi:type="dcterms:W3CDTF">2024-11-19T20:10:30Z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A691AB9E97354E85ADC82D5344491731_13</vt:lpwstr>
  </property>
  <property fmtid="{D5CDD505-2E9C-101B-9397-08002B2CF9AE}" pid="3" name="KSOProductBuildVer">
    <vt:lpwstr>1049-12.2.0.18911</vt:lpwstr>
  </property>
</Properties>
</file>