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4" r:id="rId4"/>
    <p:sldId id="258" r:id="rId5"/>
    <p:sldId id="263" r:id="rId6"/>
    <p:sldId id="260" r:id="rId7"/>
    <p:sldId id="262" r:id="rId8"/>
  </p:sldIdLst>
  <p:sldSz cx="14630400" cy="8229600"/>
  <p:notesSz cx="8229600" cy="1463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7" autoAdjust="0"/>
    <p:restoredTop sz="94610"/>
  </p:normalViewPr>
  <p:slideViewPr>
    <p:cSldViewPr snapToGrid="0" snapToObjects="1">
      <p:cViewPr varScale="1">
        <p:scale>
          <a:sx n="76" d="100"/>
          <a:sy n="76" d="100"/>
        </p:scale>
        <p:origin x="5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179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38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12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019800" y="2401808"/>
            <a:ext cx="8070811" cy="3490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5550"/>
              </a:lnSpc>
            </a:pPr>
            <a:r>
              <a:rPr lang="en-US" sz="4450" b="1" kern="0" spc="-134" dirty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Урок </a:t>
            </a:r>
            <a:r>
              <a:rPr lang="ru-RU" sz="4450" b="1" kern="0" spc="-134" dirty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ф</a:t>
            </a:r>
            <a:r>
              <a:rPr lang="en-US" sz="4450" b="1" kern="0" spc="-134" dirty="0" smtClean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изики</a:t>
            </a:r>
            <a:endParaRPr lang="ru-RU" sz="4450" b="1" kern="0" spc="-134" dirty="0" smtClean="0">
              <a:solidFill>
                <a:srgbClr val="002060"/>
              </a:solidFill>
              <a:latin typeface="Inter Bold" pitchFamily="34" charset="0"/>
              <a:ea typeface="Inter Bold" pitchFamily="34" charset="-122"/>
              <a:cs typeface="Inter Bold" pitchFamily="34" charset="-120"/>
            </a:endParaRPr>
          </a:p>
          <a:p>
            <a:pPr algn="ctr">
              <a:lnSpc>
                <a:spcPts val="5550"/>
              </a:lnSpc>
            </a:pPr>
            <a:r>
              <a:rPr lang="ru-RU" sz="3600" b="1" dirty="0" smtClean="0">
                <a:solidFill>
                  <a:srgbClr val="002060"/>
                </a:solidFill>
              </a:rPr>
              <a:t>Тема: </a:t>
            </a:r>
            <a:r>
              <a:rPr lang="ru-RU" sz="3600" b="1" dirty="0" smtClean="0">
                <a:solidFill>
                  <a:srgbClr val="0070C0"/>
                </a:solidFill>
              </a:rPr>
              <a:t>«Из века каменного </a:t>
            </a:r>
            <a:r>
              <a:rPr lang="ru-RU" sz="3600" b="1" dirty="0">
                <a:solidFill>
                  <a:srgbClr val="0070C0"/>
                </a:solidFill>
              </a:rPr>
              <a:t>в</a:t>
            </a:r>
            <a:r>
              <a:rPr lang="ru-RU" sz="3600" b="1" dirty="0" smtClean="0">
                <a:solidFill>
                  <a:srgbClr val="0070C0"/>
                </a:solidFill>
              </a:rPr>
              <a:t> век железный: </a:t>
            </a:r>
            <a:r>
              <a:rPr lang="ru-RU" sz="3600" b="1" dirty="0">
                <a:solidFill>
                  <a:srgbClr val="0070C0"/>
                </a:solidFill>
              </a:rPr>
              <a:t>изучаем физические свойства материалов»</a:t>
            </a:r>
            <a:endParaRPr lang="en-US" sz="3600" b="1" dirty="0">
              <a:solidFill>
                <a:srgbClr val="0070C0"/>
              </a:solidFill>
              <a:latin typeface="Inter"/>
            </a:endParaRPr>
          </a:p>
          <a:p>
            <a:pPr marL="0" indent="0" algn="l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5" name="Text 2"/>
          <p:cNvSpPr/>
          <p:nvPr/>
        </p:nvSpPr>
        <p:spPr>
          <a:xfrm>
            <a:off x="6280190" y="5475565"/>
            <a:ext cx="75564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5946" y="7706905"/>
            <a:ext cx="1884454" cy="522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205836" cy="8231148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512044" y="343158"/>
            <a:ext cx="7600712" cy="13780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400"/>
              </a:lnSpc>
              <a:buNone/>
            </a:pPr>
            <a:r>
              <a:rPr lang="en-US" sz="4300" b="1" kern="0" spc="-130" dirty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Материалы в истории </a:t>
            </a:r>
            <a:r>
              <a:rPr lang="en-US" sz="4300" b="1" kern="0" spc="-130" dirty="0" smtClean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человечества</a:t>
            </a:r>
            <a:endParaRPr lang="en-US" sz="4300" dirty="0">
              <a:solidFill>
                <a:srgbClr val="00206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8614251" y="2314932"/>
            <a:ext cx="30480" cy="5309949"/>
          </a:xfrm>
          <a:prstGeom prst="roundRect">
            <a:avLst>
              <a:gd name="adj" fmla="val 303837"/>
            </a:avLst>
          </a:prstGeom>
          <a:solidFill>
            <a:srgbClr val="C0C1D7"/>
          </a:solidFill>
          <a:ln/>
        </p:spPr>
      </p:sp>
      <p:sp>
        <p:nvSpPr>
          <p:cNvPr id="5" name="Shape 2"/>
          <p:cNvSpPr/>
          <p:nvPr/>
        </p:nvSpPr>
        <p:spPr>
          <a:xfrm>
            <a:off x="8831778" y="2795707"/>
            <a:ext cx="661392" cy="30480"/>
          </a:xfrm>
          <a:prstGeom prst="roundRect">
            <a:avLst>
              <a:gd name="adj" fmla="val 303837"/>
            </a:avLst>
          </a:prstGeom>
          <a:solidFill>
            <a:srgbClr val="C0C1D7"/>
          </a:solidFill>
          <a:ln/>
        </p:spPr>
      </p:sp>
      <p:sp>
        <p:nvSpPr>
          <p:cNvPr id="6" name="Shape 3"/>
          <p:cNvSpPr/>
          <p:nvPr/>
        </p:nvSpPr>
        <p:spPr>
          <a:xfrm>
            <a:off x="8366244" y="2562939"/>
            <a:ext cx="496014" cy="496014"/>
          </a:xfrm>
          <a:prstGeom prst="roundRect">
            <a:avLst>
              <a:gd name="adj" fmla="val 18671"/>
            </a:avLst>
          </a:prstGeom>
          <a:solidFill>
            <a:srgbClr val="DADBF1"/>
          </a:solidFill>
          <a:ln w="7620">
            <a:solidFill>
              <a:srgbClr val="C0C1D7"/>
            </a:solidFill>
            <a:prstDash val="solid"/>
          </a:ln>
        </p:spPr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8933" y="2604254"/>
            <a:ext cx="330637" cy="413385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9716770" y="2535317"/>
            <a:ext cx="2756178" cy="3444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kern="0" spc="-65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Каменный век</a:t>
            </a:r>
            <a:endParaRPr lang="en-US" sz="2150" dirty="0"/>
          </a:p>
        </p:txBody>
      </p:sp>
      <p:sp>
        <p:nvSpPr>
          <p:cNvPr id="10" name="Shape 6"/>
          <p:cNvSpPr/>
          <p:nvPr/>
        </p:nvSpPr>
        <p:spPr>
          <a:xfrm>
            <a:off x="8831778" y="4639151"/>
            <a:ext cx="661392" cy="30480"/>
          </a:xfrm>
          <a:prstGeom prst="roundRect">
            <a:avLst>
              <a:gd name="adj" fmla="val 303837"/>
            </a:avLst>
          </a:prstGeom>
          <a:solidFill>
            <a:srgbClr val="C0C1D7"/>
          </a:solidFill>
          <a:ln/>
        </p:spPr>
      </p:sp>
      <p:sp>
        <p:nvSpPr>
          <p:cNvPr id="11" name="Shape 7"/>
          <p:cNvSpPr/>
          <p:nvPr/>
        </p:nvSpPr>
        <p:spPr>
          <a:xfrm>
            <a:off x="8366244" y="4406384"/>
            <a:ext cx="496014" cy="496014"/>
          </a:xfrm>
          <a:prstGeom prst="roundRect">
            <a:avLst>
              <a:gd name="adj" fmla="val 18671"/>
            </a:avLst>
          </a:prstGeom>
          <a:solidFill>
            <a:srgbClr val="DADBF1"/>
          </a:solidFill>
          <a:ln w="7620">
            <a:solidFill>
              <a:srgbClr val="C0C1D7"/>
            </a:solidFill>
            <a:prstDash val="solid"/>
          </a:ln>
        </p:spPr>
      </p:sp>
      <p:pic>
        <p:nvPicPr>
          <p:cNvPr id="12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8933" y="4447699"/>
            <a:ext cx="330637" cy="413385"/>
          </a:xfrm>
          <a:prstGeom prst="rect">
            <a:avLst/>
          </a:prstGeom>
        </p:spPr>
      </p:pic>
      <p:sp>
        <p:nvSpPr>
          <p:cNvPr id="13" name="Text 8"/>
          <p:cNvSpPr/>
          <p:nvPr/>
        </p:nvSpPr>
        <p:spPr>
          <a:xfrm>
            <a:off x="9716770" y="4378762"/>
            <a:ext cx="2756178" cy="3444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kern="0" spc="-65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Медный век</a:t>
            </a:r>
            <a:endParaRPr lang="en-US" sz="2150" dirty="0"/>
          </a:p>
        </p:txBody>
      </p:sp>
      <p:sp>
        <p:nvSpPr>
          <p:cNvPr id="15" name="Shape 10"/>
          <p:cNvSpPr/>
          <p:nvPr/>
        </p:nvSpPr>
        <p:spPr>
          <a:xfrm>
            <a:off x="8831778" y="6482596"/>
            <a:ext cx="661392" cy="30480"/>
          </a:xfrm>
          <a:prstGeom prst="roundRect">
            <a:avLst>
              <a:gd name="adj" fmla="val 303837"/>
            </a:avLst>
          </a:prstGeom>
          <a:solidFill>
            <a:srgbClr val="C0C1D7"/>
          </a:solidFill>
          <a:ln/>
        </p:spPr>
      </p:sp>
      <p:sp>
        <p:nvSpPr>
          <p:cNvPr id="16" name="Shape 11"/>
          <p:cNvSpPr/>
          <p:nvPr/>
        </p:nvSpPr>
        <p:spPr>
          <a:xfrm>
            <a:off x="8366244" y="6249829"/>
            <a:ext cx="496014" cy="496014"/>
          </a:xfrm>
          <a:prstGeom prst="roundRect">
            <a:avLst>
              <a:gd name="adj" fmla="val 18671"/>
            </a:avLst>
          </a:prstGeom>
          <a:solidFill>
            <a:srgbClr val="DADBF1"/>
          </a:solidFill>
          <a:ln w="7620">
            <a:solidFill>
              <a:srgbClr val="C0C1D7"/>
            </a:solidFill>
            <a:prstDash val="solid"/>
          </a:ln>
        </p:spPr>
      </p:sp>
      <p:pic>
        <p:nvPicPr>
          <p:cNvPr id="17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8933" y="6291143"/>
            <a:ext cx="330637" cy="413385"/>
          </a:xfrm>
          <a:prstGeom prst="rect">
            <a:avLst/>
          </a:prstGeom>
        </p:spPr>
      </p:pic>
      <p:sp>
        <p:nvSpPr>
          <p:cNvPr id="18" name="Text 12"/>
          <p:cNvSpPr/>
          <p:nvPr/>
        </p:nvSpPr>
        <p:spPr>
          <a:xfrm>
            <a:off x="9716770" y="6222206"/>
            <a:ext cx="2756178" cy="3444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kern="0" spc="-65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Железный век</a:t>
            </a:r>
            <a:endParaRPr lang="en-US" sz="2150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45946" y="7706905"/>
            <a:ext cx="1884454" cy="522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-23635"/>
            <a:ext cx="5486400" cy="823281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62330" y="609600"/>
            <a:ext cx="7592139" cy="138541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450"/>
              </a:lnSpc>
              <a:buNone/>
            </a:pPr>
            <a:r>
              <a:rPr lang="en-US" sz="4350" b="1" kern="0" spc="-131" dirty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Практическое применение материалов</a:t>
            </a:r>
            <a:endParaRPr lang="en-US" sz="4350" dirty="0">
              <a:solidFill>
                <a:srgbClr val="002060"/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2330" y="2327553"/>
            <a:ext cx="1108472" cy="1765221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703344" y="2549247"/>
            <a:ext cx="2771180" cy="3464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kern="0" spc="-65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Топор</a:t>
            </a:r>
            <a:endParaRPr lang="en-US" sz="2150" dirty="0"/>
          </a:p>
        </p:txBody>
      </p:sp>
      <p:sp>
        <p:nvSpPr>
          <p:cNvPr id="6" name="Text 2"/>
          <p:cNvSpPr/>
          <p:nvPr/>
        </p:nvSpPr>
        <p:spPr>
          <a:xfrm>
            <a:off x="7703344" y="3028712"/>
            <a:ext cx="6151126" cy="3546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kern="0" spc="-35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Лучший материал: сталь</a:t>
            </a:r>
            <a:endParaRPr lang="en-US" sz="1700" dirty="0"/>
          </a:p>
        </p:txBody>
      </p:sp>
      <p:sp>
        <p:nvSpPr>
          <p:cNvPr id="7" name="Text 3"/>
          <p:cNvSpPr/>
          <p:nvPr/>
        </p:nvSpPr>
        <p:spPr>
          <a:xfrm>
            <a:off x="7816532" y="3563248"/>
            <a:ext cx="6151126" cy="3546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kern="0" spc="-35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Причины: твердость, прочность, острота, доступность</a:t>
            </a:r>
            <a:endParaRPr lang="en-US" sz="1700" dirty="0"/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2330" y="4092773"/>
            <a:ext cx="1108472" cy="1765221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7703344" y="4314468"/>
            <a:ext cx="2771180" cy="3464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kern="0" spc="-65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Украшения</a:t>
            </a:r>
            <a:endParaRPr lang="en-US" sz="2150" dirty="0"/>
          </a:p>
        </p:txBody>
      </p:sp>
      <p:sp>
        <p:nvSpPr>
          <p:cNvPr id="10" name="Text 5"/>
          <p:cNvSpPr/>
          <p:nvPr/>
        </p:nvSpPr>
        <p:spPr>
          <a:xfrm>
            <a:off x="7703344" y="4793933"/>
            <a:ext cx="6151126" cy="3546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kern="0" spc="-35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Лучший материал: медь</a:t>
            </a:r>
            <a:endParaRPr lang="en-US" sz="1700" dirty="0"/>
          </a:p>
        </p:txBody>
      </p:sp>
      <p:sp>
        <p:nvSpPr>
          <p:cNvPr id="11" name="Text 6"/>
          <p:cNvSpPr/>
          <p:nvPr/>
        </p:nvSpPr>
        <p:spPr>
          <a:xfrm>
            <a:off x="7703344" y="5281613"/>
            <a:ext cx="6151126" cy="3546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kern="0" spc="-35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Причины: ковкость, красота, легкость обработки</a:t>
            </a:r>
            <a:endParaRPr lang="en-US" sz="170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2330" y="5857994"/>
            <a:ext cx="1108472" cy="1765221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7703344" y="6079688"/>
            <a:ext cx="2771180" cy="3464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kern="0" spc="-65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Посуда</a:t>
            </a:r>
            <a:endParaRPr lang="en-US" sz="2150" dirty="0"/>
          </a:p>
        </p:txBody>
      </p:sp>
      <p:sp>
        <p:nvSpPr>
          <p:cNvPr id="14" name="Text 8"/>
          <p:cNvSpPr/>
          <p:nvPr/>
        </p:nvSpPr>
        <p:spPr>
          <a:xfrm>
            <a:off x="7703344" y="6559153"/>
            <a:ext cx="6151126" cy="3546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kern="0" spc="-35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Лучший материал: камень (мрамор) или медь</a:t>
            </a:r>
            <a:endParaRPr lang="en-US" sz="1700" dirty="0"/>
          </a:p>
        </p:txBody>
      </p:sp>
      <p:sp>
        <p:nvSpPr>
          <p:cNvPr id="15" name="Text 9"/>
          <p:cNvSpPr/>
          <p:nvPr/>
        </p:nvSpPr>
        <p:spPr>
          <a:xfrm>
            <a:off x="7703344" y="7046833"/>
            <a:ext cx="6151126" cy="3546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kern="0" spc="-35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Причины: прочность, красота, легкость</a:t>
            </a:r>
            <a:endParaRPr lang="en-US" sz="1700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45946" y="7706905"/>
            <a:ext cx="1884454" cy="52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00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111329"/>
            <a:ext cx="680081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kern="0" spc="-134" dirty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Загадка о материалах</a:t>
            </a:r>
            <a:endParaRPr lang="en-US" sz="4450" dirty="0">
              <a:solidFill>
                <a:srgbClr val="00206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793790" y="2160270"/>
            <a:ext cx="3664863" cy="2909888"/>
          </a:xfrm>
          <a:prstGeom prst="roundRect">
            <a:avLst>
              <a:gd name="adj" fmla="val 3274"/>
            </a:avLst>
          </a:prstGeom>
          <a:solidFill>
            <a:srgbClr val="DADBF1"/>
          </a:solidFill>
          <a:ln w="7620">
            <a:solidFill>
              <a:srgbClr val="C0C1D7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028224" y="239470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Камень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028224" y="2885123"/>
            <a:ext cx="319599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"Бьюсь я крепко, но крошусь, гнуться в руки не даюсь."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1028224" y="4109918"/>
            <a:ext cx="319599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Свойства: твердость, хрупкость</a:t>
            </a:r>
            <a:endParaRPr lang="en-US" sz="1750" dirty="0"/>
          </a:p>
        </p:txBody>
      </p:sp>
      <p:sp>
        <p:nvSpPr>
          <p:cNvPr id="8" name="Shape 5"/>
          <p:cNvSpPr/>
          <p:nvPr/>
        </p:nvSpPr>
        <p:spPr>
          <a:xfrm>
            <a:off x="4685467" y="2160270"/>
            <a:ext cx="3664863" cy="2909888"/>
          </a:xfrm>
          <a:prstGeom prst="roundRect">
            <a:avLst>
              <a:gd name="adj" fmla="val 3274"/>
            </a:avLst>
          </a:prstGeom>
          <a:solidFill>
            <a:srgbClr val="DADBF1"/>
          </a:solidFill>
          <a:ln w="7620">
            <a:solidFill>
              <a:srgbClr val="C0C1D7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4919901" y="239470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Медь</a:t>
            </a:r>
            <a:endParaRPr lang="en-US" sz="2200" dirty="0"/>
          </a:p>
        </p:txBody>
      </p:sp>
      <p:sp>
        <p:nvSpPr>
          <p:cNvPr id="10" name="Text 7"/>
          <p:cNvSpPr/>
          <p:nvPr/>
        </p:nvSpPr>
        <p:spPr>
          <a:xfrm>
            <a:off x="4919901" y="2885123"/>
            <a:ext cx="319599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"Плавить можно – льюсь, сверкаю, ток сквозь лёд я пропускаю."</a:t>
            </a:r>
            <a:endParaRPr lang="en-US" sz="1750" dirty="0"/>
          </a:p>
        </p:txBody>
      </p:sp>
      <p:sp>
        <p:nvSpPr>
          <p:cNvPr id="11" name="Text 8"/>
          <p:cNvSpPr/>
          <p:nvPr/>
        </p:nvSpPr>
        <p:spPr>
          <a:xfrm>
            <a:off x="4919901" y="4109918"/>
            <a:ext cx="319599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Свойства: пластичность, блеск, электропроводность</a:t>
            </a:r>
            <a:endParaRPr lang="en-US" sz="1750" dirty="0"/>
          </a:p>
        </p:txBody>
      </p:sp>
      <p:sp>
        <p:nvSpPr>
          <p:cNvPr id="12" name="Shape 9"/>
          <p:cNvSpPr/>
          <p:nvPr/>
        </p:nvSpPr>
        <p:spPr>
          <a:xfrm>
            <a:off x="793790" y="5296972"/>
            <a:ext cx="7556421" cy="1821180"/>
          </a:xfrm>
          <a:prstGeom prst="roundRect">
            <a:avLst>
              <a:gd name="adj" fmla="val 5231"/>
            </a:avLst>
          </a:prstGeom>
          <a:solidFill>
            <a:srgbClr val="DADBF1"/>
          </a:solidFill>
          <a:ln w="7620">
            <a:solidFill>
              <a:srgbClr val="C0C1D7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1028224" y="5531406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Сталь</a:t>
            </a:r>
            <a:endParaRPr lang="en-US" sz="2200" dirty="0"/>
          </a:p>
        </p:txBody>
      </p:sp>
      <p:sp>
        <p:nvSpPr>
          <p:cNvPr id="14" name="Text 11"/>
          <p:cNvSpPr/>
          <p:nvPr/>
        </p:nvSpPr>
        <p:spPr>
          <a:xfrm>
            <a:off x="1028224" y="6021824"/>
            <a:ext cx="708755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"Холод, жар легко переношу, но в огне я таять начну."</a:t>
            </a:r>
            <a:endParaRPr lang="en-US" sz="1750" dirty="0"/>
          </a:p>
        </p:txBody>
      </p:sp>
      <p:sp>
        <p:nvSpPr>
          <p:cNvPr id="15" name="Text 12"/>
          <p:cNvSpPr/>
          <p:nvPr/>
        </p:nvSpPr>
        <p:spPr>
          <a:xfrm>
            <a:off x="1028224" y="6520815"/>
            <a:ext cx="708755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Свойства: прочность, высокая температура плавления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358509"/>
            <a:ext cx="1171571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kern="0" spc="-134" dirty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Физические свойства материалов</a:t>
            </a:r>
            <a:endParaRPr lang="en-US" sz="4450" dirty="0">
              <a:solidFill>
                <a:srgbClr val="002060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363426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0070C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Твердость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4" name="Text 2"/>
          <p:cNvSpPr/>
          <p:nvPr/>
        </p:nvSpPr>
        <p:spPr>
          <a:xfrm>
            <a:off x="793790" y="4215408"/>
            <a:ext cx="2845594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latin typeface="Inter" pitchFamily="34" charset="0"/>
                <a:ea typeface="Inter" pitchFamily="34" charset="-122"/>
                <a:cs typeface="Inter" pitchFamily="34" charset="-120"/>
              </a:rPr>
              <a:t>Способность материала сопротивляться проникновению другого тела.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4200406" y="363426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0070C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Пластичность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6" name="Text 4"/>
          <p:cNvSpPr/>
          <p:nvPr/>
        </p:nvSpPr>
        <p:spPr>
          <a:xfrm>
            <a:off x="4200406" y="4215408"/>
            <a:ext cx="2845594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latin typeface="Inter" pitchFamily="34" charset="0"/>
                <a:ea typeface="Inter" pitchFamily="34" charset="-122"/>
                <a:cs typeface="Inter" pitchFamily="34" charset="-120"/>
              </a:rPr>
              <a:t>Способность материала деформироваться без разрушения.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7607022" y="363426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0070C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Прочность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8" name="Text 6"/>
          <p:cNvSpPr/>
          <p:nvPr/>
        </p:nvSpPr>
        <p:spPr>
          <a:xfrm>
            <a:off x="7607022" y="4215408"/>
            <a:ext cx="2845594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latin typeface="Inter" pitchFamily="34" charset="0"/>
                <a:ea typeface="Inter" pitchFamily="34" charset="-122"/>
                <a:cs typeface="Inter" pitchFamily="34" charset="-120"/>
              </a:rPr>
              <a:t>Способность материала сопротивляться разрушению под нагрузкой</a:t>
            </a: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.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11013638" y="363426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0070C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Плотность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10" name="Text 8"/>
          <p:cNvSpPr/>
          <p:nvPr/>
        </p:nvSpPr>
        <p:spPr>
          <a:xfrm>
            <a:off x="11013638" y="4215408"/>
            <a:ext cx="2845594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latin typeface="Inter" pitchFamily="34" charset="0"/>
                <a:ea typeface="Inter" pitchFamily="34" charset="-122"/>
                <a:cs typeface="Inter" pitchFamily="34" charset="-120"/>
              </a:rPr>
              <a:t>Отношение массы материала к его объему</a:t>
            </a: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.</a:t>
            </a:r>
            <a:endParaRPr lang="en-US" sz="175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45946" y="7706905"/>
            <a:ext cx="1884454" cy="52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994400" y="1252776"/>
            <a:ext cx="784221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kern="0" spc="-134" dirty="0" smtClean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Этапы </a:t>
            </a:r>
            <a:r>
              <a:rPr lang="en-US" sz="4450" b="1" kern="0" spc="-134" dirty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нашего исследования</a:t>
            </a:r>
            <a:endParaRPr lang="en-US" sz="4450" b="1" dirty="0">
              <a:solidFill>
                <a:srgbClr val="00206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6280190" y="3010495"/>
            <a:ext cx="170021" cy="1216223"/>
          </a:xfrm>
          <a:prstGeom prst="roundRect">
            <a:avLst>
              <a:gd name="adj" fmla="val 56033"/>
            </a:avLst>
          </a:prstGeom>
          <a:solidFill>
            <a:srgbClr val="DADBF1"/>
          </a:solidFill>
          <a:ln w="7620">
            <a:solidFill>
              <a:srgbClr val="C0C1D7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6790373" y="3010495"/>
            <a:ext cx="3119676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Лаборатория расчетов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6790373" y="3500914"/>
            <a:ext cx="7046238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Решение практической задачи на определение плотности каменного топора.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6620351" y="4453533"/>
            <a:ext cx="170021" cy="1216223"/>
          </a:xfrm>
          <a:prstGeom prst="roundRect">
            <a:avLst>
              <a:gd name="adj" fmla="val 56033"/>
            </a:avLst>
          </a:prstGeom>
          <a:solidFill>
            <a:srgbClr val="DADBF1"/>
          </a:solidFill>
          <a:ln w="7620">
            <a:solidFill>
              <a:srgbClr val="C0C1D7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7130534" y="4453533"/>
            <a:ext cx="299704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Мини прокатный стан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7130534" y="4943951"/>
            <a:ext cx="670607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Опыт с лабораторным оборудованием для изучения пластичности металлов.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6960632" y="5896570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DADBF1"/>
          </a:solidFill>
          <a:ln w="7620">
            <a:solidFill>
              <a:srgbClr val="C0C1D7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7470815" y="5896570"/>
            <a:ext cx="357735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kern="0" spc="-67" dirty="0">
                <a:solidFill>
                  <a:srgbClr val="272525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Универсальная установка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7470815" y="6386989"/>
            <a:ext cx="636579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Опыты на WP 300 для испытания прочности материалов.</a:t>
            </a:r>
            <a:endParaRPr lang="en-US" sz="175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5946" y="7706905"/>
            <a:ext cx="1884454" cy="522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683073"/>
            <a:ext cx="1257931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kern="0" spc="-134" dirty="0">
                <a:solidFill>
                  <a:srgbClr val="002060"/>
                </a:solidFill>
                <a:latin typeface="Inter Bold" pitchFamily="34" charset="0"/>
                <a:ea typeface="Inter Bold" pitchFamily="34" charset="-122"/>
                <a:cs typeface="Inter Bold" pitchFamily="34" charset="-120"/>
              </a:rPr>
              <a:t>Заключение</a:t>
            </a:r>
            <a:endParaRPr lang="en-US" sz="4450" dirty="0">
              <a:solidFill>
                <a:srgbClr val="002060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3732014"/>
            <a:ext cx="13042821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kern="0" spc="-36" dirty="0">
                <a:latin typeface="Inter" pitchFamily="34" charset="0"/>
                <a:ea typeface="Inter" pitchFamily="34" charset="-122"/>
                <a:cs typeface="Inter" pitchFamily="34" charset="-120"/>
              </a:rPr>
              <a:t>Материалы являются основой развития человеческой цивилизации и современных технологий. Глубокое понимание их физических свойств позволяет создавать изделия, которые отличаются прочностью, долговечностью и высокой функциональностью, значительно улучшая качество нашей жизни. Наше исследование подчёркивает важность правильного выбора материала для решения каждой конкретной задачи, что способствует инновационным и эффективным решениям.</a:t>
            </a:r>
            <a:endParaRPr lang="en-US" sz="175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45946" y="7706905"/>
            <a:ext cx="1884454" cy="522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275</Words>
  <Application>Microsoft Office PowerPoint</Application>
  <PresentationFormat>Произвольный</PresentationFormat>
  <Paragraphs>51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Inter</vt:lpstr>
      <vt:lpstr>Inter Bold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Света</cp:lastModifiedBy>
  <cp:revision>8</cp:revision>
  <dcterms:created xsi:type="dcterms:W3CDTF">2025-04-23T18:12:18Z</dcterms:created>
  <dcterms:modified xsi:type="dcterms:W3CDTF">2025-04-23T20:20:16Z</dcterms:modified>
</cp:coreProperties>
</file>