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5" r:id="rId4"/>
    <p:sldId id="262" r:id="rId5"/>
    <p:sldId id="257" r:id="rId6"/>
    <p:sldId id="270" r:id="rId7"/>
    <p:sldId id="269" r:id="rId8"/>
    <p:sldId id="260" r:id="rId9"/>
    <p:sldId id="274" r:id="rId10"/>
    <p:sldId id="264" r:id="rId11"/>
    <p:sldId id="258" r:id="rId12"/>
    <p:sldId id="263" r:id="rId13"/>
    <p:sldId id="261" r:id="rId14"/>
    <p:sldId id="268" r:id="rId15"/>
    <p:sldId id="272" r:id="rId16"/>
    <p:sldId id="267" r:id="rId17"/>
    <p:sldId id="265" r:id="rId18"/>
    <p:sldId id="273" r:id="rId19"/>
    <p:sldId id="26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69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66BA3-F77F-4003-9EFC-431F584A8C47}" type="datetimeFigureOut">
              <a:rPr lang="ru-RU" smtClean="0"/>
              <a:pPr/>
              <a:t>06.05.2025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BCBD4-AD23-45CE-9161-98750C448C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66BA3-F77F-4003-9EFC-431F584A8C47}" type="datetimeFigureOut">
              <a:rPr lang="ru-RU" smtClean="0"/>
              <a:pPr/>
              <a:t>06.05.2025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BCBD4-AD23-45CE-9161-98750C448C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15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jpg"/><Relationship Id="rId7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33.png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mp3"/><Relationship Id="rId13" Type="http://schemas.openxmlformats.org/officeDocument/2006/relationships/image" Target="../media/image2.png"/><Relationship Id="rId3" Type="http://schemas.microsoft.com/office/2007/relationships/media" Target="../media/media4.mp3"/><Relationship Id="rId7" Type="http://schemas.microsoft.com/office/2007/relationships/media" Target="../media/media6.mp3"/><Relationship Id="rId12" Type="http://schemas.openxmlformats.org/officeDocument/2006/relationships/image" Target="../media/image3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5.mp3"/><Relationship Id="rId11" Type="http://schemas.openxmlformats.org/officeDocument/2006/relationships/image" Target="../media/image34.png"/><Relationship Id="rId5" Type="http://schemas.microsoft.com/office/2007/relationships/media" Target="../media/media5.mp3"/><Relationship Id="rId10" Type="http://schemas.openxmlformats.org/officeDocument/2006/relationships/image" Target="../media/image1.jpeg"/><Relationship Id="rId4" Type="http://schemas.openxmlformats.org/officeDocument/2006/relationships/audio" Target="../media/media4.mp3"/><Relationship Id="rId9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45" y="1048"/>
            <a:ext cx="91440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Гармония науки и искусства. Химия и музыка</a:t>
            </a:r>
          </a:p>
        </p:txBody>
      </p:sp>
      <p:pic>
        <p:nvPicPr>
          <p:cNvPr id="5" name="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19872" y="5445224"/>
            <a:ext cx="487363" cy="487363"/>
          </a:xfrm>
          <a:prstGeom prst="rect">
            <a:avLst/>
          </a:prstGeom>
        </p:spPr>
      </p:pic>
      <p:pic>
        <p:nvPicPr>
          <p:cNvPr id="8" name="Picture 4" descr="C:\Users\Лариса1_2\Desktop\Downloads\ПРЕЗЕНТАЦИЯ БОРОДИН\2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8" r="17756"/>
          <a:stretch/>
        </p:blipFill>
        <p:spPr bwMode="auto">
          <a:xfrm>
            <a:off x="2400300" y="1332475"/>
            <a:ext cx="4552950" cy="3901440"/>
          </a:xfrm>
          <a:prstGeom prst="rect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</p:spPr>
      </p:pic>
      <p:pic>
        <p:nvPicPr>
          <p:cNvPr id="9" name="Рисунок 8" descr="Picture background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46" y="1201377"/>
            <a:ext cx="9157346" cy="56566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220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99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143"/>
            <a:ext cx="8229600" cy="1143000"/>
          </a:xfrm>
        </p:spPr>
        <p:txBody>
          <a:bodyPr>
            <a:norm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002060"/>
                </a:solidFill>
                <a:latin typeface="Arial Black" panose="020B0A04020102020204" pitchFamily="34" charset="0"/>
              </a:rPr>
              <a:t>Гейдельберг – 1859 год</a:t>
            </a:r>
          </a:p>
        </p:txBody>
      </p:sp>
      <p:pic>
        <p:nvPicPr>
          <p:cNvPr id="3" name="Google Shape;284;p32" descr="Русские ученые-химики в Гейдельберге (1859–1860). Слева направо: Н.Житинский, А.П.Бородин, Д.И.Менделеев, В.И.Олевинский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8" y="1412776"/>
            <a:ext cx="4248472" cy="336714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85;p32"/>
          <p:cNvSpPr txBox="1"/>
          <p:nvPr/>
        </p:nvSpPr>
        <p:spPr>
          <a:xfrm>
            <a:off x="453142" y="4833838"/>
            <a:ext cx="3689705" cy="1187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Tahoma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Русские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ученые-химики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 в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Гейдельберге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Tahoma"/>
              <a:cs typeface="Times New Roman" panose="02020603050405020304" pitchFamily="18" charset="0"/>
              <a:sym typeface="Tahom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Tahoma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(в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центре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 –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А.П.Бородин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 и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Д.И.Менделеев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)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5" name="Google Shape;281;p32" descr="i?id=36891225&amp;tov=5"/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4048" y="1412776"/>
            <a:ext cx="3819450" cy="453948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4710285" y="6021288"/>
            <a:ext cx="44069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FFFFFF"/>
              </a:buClr>
              <a:buSzPts val="2000"/>
            </a:pPr>
            <a:r>
              <a:rPr lang="ru-RU" sz="2400" b="1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Гейдельбергский</a:t>
            </a:r>
            <a:r>
              <a:rPr lang="ru-RU" sz="2400" b="1" kern="0" dirty="0">
                <a:solidFill>
                  <a:srgbClr val="002060"/>
                </a:solidFill>
                <a:latin typeface="Times New Roman" panose="02020603050405020304" pitchFamily="18" charset="0"/>
                <a:ea typeface="Tahoma"/>
                <a:cs typeface="Times New Roman" panose="02020603050405020304" pitchFamily="18" charset="0"/>
                <a:sym typeface="Tahoma"/>
              </a:rPr>
              <a:t> университет</a:t>
            </a:r>
            <a:endParaRPr lang="ru-RU" sz="2400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725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image.slidesharecdn.com/random-131115021532-phpapp01/95/slide-7-638.jpg?1384503428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132" y="1339255"/>
            <a:ext cx="3028812" cy="3929090"/>
          </a:xfrm>
          <a:prstGeom prst="roundRect">
            <a:avLst>
              <a:gd name="adj" fmla="val 11111"/>
            </a:avLst>
          </a:prstGeom>
          <a:ln w="76200" cap="rnd">
            <a:solidFill>
              <a:schemeClr val="accent1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206895" y="540457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latin typeface="Arial Narrow" pitchFamily="34" charset="0"/>
              </a:rPr>
              <a:t>Екатерина Сергеевна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>
                <a:solidFill>
                  <a:prstClr val="black"/>
                </a:solidFill>
                <a:latin typeface="Arial Narrow" pitchFamily="34" charset="0"/>
              </a:rPr>
              <a:t>Протопопова</a:t>
            </a:r>
            <a:r>
              <a:rPr lang="ru-RU" sz="2400" b="1" dirty="0" smtClean="0">
                <a:solidFill>
                  <a:prstClr val="black"/>
                </a:solidFill>
                <a:latin typeface="Arial Narrow" pitchFamily="34" charset="0"/>
              </a:rPr>
              <a:t>-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Arial Narrow" pitchFamily="34" charset="0"/>
              </a:rPr>
              <a:t> жена </a:t>
            </a:r>
            <a:r>
              <a:rPr lang="ru-RU" sz="2400" b="1" dirty="0">
                <a:solidFill>
                  <a:prstClr val="black"/>
                </a:solidFill>
                <a:latin typeface="Arial Narrow" pitchFamily="34" charset="0"/>
              </a:rPr>
              <a:t>Бородина (</a:t>
            </a:r>
            <a:r>
              <a:rPr lang="ru-RU" sz="2400" b="1" dirty="0" smtClean="0">
                <a:solidFill>
                  <a:prstClr val="black"/>
                </a:solidFill>
                <a:latin typeface="Arial Narrow" pitchFamily="34" charset="0"/>
              </a:rPr>
              <a:t>1863г)</a:t>
            </a:r>
            <a:endParaRPr lang="ru-RU" sz="2400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558923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latin typeface="Arial Narrow" pitchFamily="34" charset="0"/>
              </a:rPr>
              <a:t>Александр Порфирьевич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latin typeface="Arial Narrow" pitchFamily="34" charset="0"/>
              </a:rPr>
              <a:t>Бородин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3264" y="47917"/>
            <a:ext cx="9036496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3600" b="1" kern="0" dirty="0">
                <a:solidFill>
                  <a:srgbClr val="002060"/>
                </a:solidFill>
                <a:latin typeface="Arial"/>
              </a:rPr>
              <a:t>Любовь к ней и любовь к музыке слились в его душе неразрывно  </a:t>
            </a:r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88980" y="1341537"/>
            <a:ext cx="2839404" cy="3926808"/>
          </a:xfrm>
          <a:prstGeom prst="roundRect">
            <a:avLst>
              <a:gd name="adj" fmla="val 11111"/>
            </a:avLst>
          </a:prstGeom>
          <a:ln w="76200" cap="rnd">
            <a:solidFill>
              <a:schemeClr val="accent1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05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8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98477" y="116632"/>
            <a:ext cx="876490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EBF25A"/>
              </a:buClr>
              <a:buSzPts val="2800"/>
            </a:pPr>
            <a:r>
              <a:rPr lang="ru-RU" sz="3600" b="1" kern="0" dirty="0">
                <a:solidFill>
                  <a:srgbClr val="002060"/>
                </a:solidFill>
                <a:latin typeface="Arial Black" panose="020B0A04020102020204" pitchFamily="34" charset="0"/>
                <a:ea typeface="Tahoma"/>
                <a:cs typeface="Tahoma"/>
                <a:sym typeface="Tahoma"/>
              </a:rPr>
              <a:t>«Могучая кучка</a:t>
            </a:r>
            <a:r>
              <a:rPr lang="ru-RU" sz="3600" b="1" kern="0" dirty="0" smtClean="0">
                <a:solidFill>
                  <a:srgbClr val="002060"/>
                </a:solidFill>
                <a:latin typeface="Arial Black" panose="020B0A04020102020204" pitchFamily="34" charset="0"/>
                <a:ea typeface="Tahoma"/>
                <a:cs typeface="Tahoma"/>
                <a:sym typeface="Tahoma"/>
              </a:rPr>
              <a:t>»</a:t>
            </a:r>
          </a:p>
          <a:p>
            <a:pPr lvl="0" algn="ctr">
              <a:buClr>
                <a:srgbClr val="EBF25A"/>
              </a:buClr>
              <a:buSzPts val="2800"/>
            </a:pP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содружество русских композиторов, сложившееся в </a:t>
            </a: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Санкт-Петербурге</a:t>
            </a:r>
          </a:p>
          <a:p>
            <a:pPr lvl="0" algn="ctr">
              <a:buClr>
                <a:srgbClr val="EBF25A"/>
              </a:buClr>
              <a:buSzPts val="2800"/>
            </a:pP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1850-х — начале 1860-х годов</a:t>
            </a:r>
            <a:endParaRPr lang="ru-RU" b="1" kern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8" name="Google Shape;322;p36" descr="i?id=859074&amp;tov=2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9767" y="4252928"/>
            <a:ext cx="1755249" cy="201612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539552" y="2995394"/>
            <a:ext cx="17281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FFFFFF"/>
              </a:buClr>
              <a:buSzPts val="1400"/>
            </a:pPr>
            <a:r>
              <a:rPr lang="ru-RU" sz="1400" b="1" kern="0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М.А.Балакирев</a:t>
            </a:r>
            <a:r>
              <a:rPr lang="ru-RU" sz="1400" b="1" kern="0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– основатель кружка</a:t>
            </a:r>
            <a:endParaRPr lang="ru-RU" sz="1400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327;p36"/>
          <p:cNvSpPr txBox="1"/>
          <p:nvPr/>
        </p:nvSpPr>
        <p:spPr>
          <a:xfrm>
            <a:off x="6386797" y="3089473"/>
            <a:ext cx="226695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Tahoma"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Tahoma"/>
              </a:rPr>
              <a:t>М.П.Мусоргский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sym typeface="Arial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0182" y="5949280"/>
            <a:ext cx="9669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FFFFFF"/>
              </a:buClr>
              <a:buSzPts val="1400"/>
            </a:pPr>
            <a:r>
              <a:rPr lang="ru-RU" sz="1400" b="1" kern="0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Ц.А.Кюи</a:t>
            </a:r>
            <a:endParaRPr lang="ru-RU" sz="1400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5856" y="6381328"/>
            <a:ext cx="23230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FFFFFF"/>
              </a:buClr>
              <a:buSzPts val="1400"/>
            </a:pPr>
            <a:r>
              <a:rPr lang="ru-RU" sz="1400" b="1" kern="0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Н.А.Римский</a:t>
            </a:r>
            <a:r>
              <a:rPr lang="ru-RU" sz="1400" b="1" kern="0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-Корсаков</a:t>
            </a:r>
            <a:endParaRPr lang="ru-RU" sz="1400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51487" y="5954827"/>
            <a:ext cx="13644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FFFFFF"/>
              </a:buClr>
              <a:buSzPts val="1200"/>
            </a:pPr>
            <a:r>
              <a:rPr lang="ru-RU" sz="1400" b="1" kern="0" dirty="0" err="1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А.П.Бородин</a:t>
            </a:r>
            <a:endParaRPr lang="ru-RU" sz="1400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07" y="1123523"/>
            <a:ext cx="1468621" cy="1871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45" r="8302"/>
          <a:stretch/>
        </p:blipFill>
        <p:spPr bwMode="auto">
          <a:xfrm>
            <a:off x="6791468" y="1118899"/>
            <a:ext cx="1577077" cy="1903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 descr="Picture background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5" b="13172"/>
          <a:stretch/>
        </p:blipFill>
        <p:spPr bwMode="auto">
          <a:xfrm>
            <a:off x="6937801" y="3789040"/>
            <a:ext cx="1591851" cy="20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06" y="3846126"/>
            <a:ext cx="1522083" cy="1965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842" y="1340768"/>
            <a:ext cx="3768621" cy="2621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075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112" y="0"/>
            <a:ext cx="8229600" cy="1143000"/>
          </a:xfrm>
        </p:spPr>
        <p:txBody>
          <a:bodyPr>
            <a:norm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Опера «Князь Игорь»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25960"/>
            <a:ext cx="9144001" cy="593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671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ода эксперимент (online-video-cutter.com) (1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364907"/>
            <a:ext cx="9186138" cy="515232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00681" y="5877272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/>
                <a:ea typeface="Calibri"/>
              </a:rPr>
              <a:t>Фрагмент из </a:t>
            </a:r>
            <a:r>
              <a:rPr lang="ru-RU" sz="2400" b="1" dirty="0" smtClean="0">
                <a:latin typeface="Times New Roman"/>
                <a:ea typeface="Calibri"/>
              </a:rPr>
              <a:t>видеофильма </a:t>
            </a:r>
            <a:r>
              <a:rPr lang="ru-RU" sz="2400" b="1" dirty="0">
                <a:latin typeface="Times New Roman"/>
                <a:ea typeface="Calibri"/>
              </a:rPr>
              <a:t>«Великая Тайна Воды» (</a:t>
            </a:r>
            <a:r>
              <a:rPr lang="ru-RU" sz="2400" b="1" dirty="0" err="1">
                <a:latin typeface="Times New Roman"/>
                <a:ea typeface="Calibri"/>
              </a:rPr>
              <a:t>Эмото</a:t>
            </a:r>
            <a:r>
              <a:rPr lang="ru-RU" sz="2400" b="1" dirty="0">
                <a:latin typeface="Times New Roman"/>
                <a:ea typeface="Calibri"/>
              </a:rPr>
              <a:t> </a:t>
            </a:r>
            <a:r>
              <a:rPr lang="ru-RU" sz="2400" b="1" dirty="0" err="1">
                <a:latin typeface="Times New Roman"/>
                <a:ea typeface="Calibri"/>
              </a:rPr>
              <a:t>Масару</a:t>
            </a:r>
            <a:r>
              <a:rPr lang="ru-RU" sz="2400" b="1" dirty="0">
                <a:latin typeface="Times New Roman"/>
                <a:ea typeface="Calibri"/>
              </a:rPr>
              <a:t>)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6368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5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0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789260"/>
            <a:ext cx="8568952" cy="5832366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endParaRPr lang="ru-RU" sz="2400" b="1" dirty="0" smtClean="0">
              <a:latin typeface="Times New Roman"/>
              <a:ea typeface="Calibri"/>
              <a:cs typeface="Times New Roman"/>
            </a:endParaRPr>
          </a:p>
          <a:p>
            <a:pPr>
              <a:spcAft>
                <a:spcPts val="1000"/>
              </a:spcAft>
            </a:pP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1.Симфония №2 «Богатырская» 1ч</a:t>
            </a:r>
            <a:endParaRPr lang="ru-RU" sz="24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</a:t>
            </a: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</a:t>
            </a:r>
            <a:r>
              <a:rPr lang="ru-RU" sz="24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Плач Ярославны»</a:t>
            </a:r>
            <a:endParaRPr lang="ru-RU" sz="24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«Ария 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князя </a:t>
            </a:r>
            <a:r>
              <a:rPr lang="ru-RU" sz="24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Игоря</a:t>
            </a: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.»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4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ru-RU" sz="2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«Половецкие пляски»</a:t>
            </a:r>
            <a:endParaRPr lang="ru-RU" sz="24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ru-RU" sz="2400" b="1" dirty="0" smtClean="0">
              <a:latin typeface="Times New Roman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8072" y="116632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anose="020B0A04020102020204" pitchFamily="34" charset="0"/>
                <a:cs typeface="Times New Roman" pitchFamily="18" charset="0"/>
              </a:rPr>
              <a:t>ЭКСПЕРИМЕНТ</a:t>
            </a:r>
            <a:endParaRPr lang="ru-RU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609" y="2027320"/>
            <a:ext cx="3264904" cy="3769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59632" y="1755216"/>
            <a:ext cx="487363" cy="487363"/>
          </a:xfrm>
          <a:prstGeom prst="rect">
            <a:avLst/>
          </a:prstGeom>
        </p:spPr>
      </p:pic>
      <p:pic>
        <p:nvPicPr>
          <p:cNvPr id="5" name="4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54355" y="3096617"/>
            <a:ext cx="487363" cy="487363"/>
          </a:xfrm>
          <a:prstGeom prst="rect">
            <a:avLst/>
          </a:prstGeom>
        </p:spPr>
      </p:pic>
      <p:pic>
        <p:nvPicPr>
          <p:cNvPr id="6" name="3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59632" y="4658957"/>
            <a:ext cx="487363" cy="487363"/>
          </a:xfrm>
          <a:prstGeom prst="rect">
            <a:avLst/>
          </a:prstGeom>
        </p:spPr>
      </p:pic>
      <p:pic>
        <p:nvPicPr>
          <p:cNvPr id="7" name="6.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20754" y="600602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51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9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08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382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293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" name="Рисунок 2" descr="Формула гармонии Александра Бородина — композитора и химика Композитор, Химики, Александр Бородин, Князь Игорь, Улетай на крыльях ветра, Биография, Музыка, Видео, YouTube, Длиннопост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412"/>
            <a:ext cx="4608512" cy="597666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51520" y="6006076"/>
            <a:ext cx="8640960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Могила Александра Бородина на Тихвинском кладбище Александро-Невской лавры</a:t>
            </a:r>
          </a:p>
        </p:txBody>
      </p:sp>
    </p:spTree>
    <p:extLst>
      <p:ext uri="{BB962C8B-B14F-4D97-AF65-F5344CB8AC3E}">
        <p14:creationId xmlns:p14="http://schemas.microsoft.com/office/powerpoint/2010/main" val="219981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716" y="53752"/>
            <a:ext cx="8229600" cy="1143000"/>
          </a:xfrm>
        </p:spPr>
        <p:txBody>
          <a:bodyPr>
            <a:norm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002060"/>
                </a:solidFill>
                <a:latin typeface="Arial Black" panose="020B0A04020102020204" pitchFamily="34" charset="0"/>
              </a:rPr>
              <a:t>Заслуги </a:t>
            </a:r>
            <a:r>
              <a:rPr lang="ru-RU" sz="3600" b="1" dirty="0" err="1">
                <a:solidFill>
                  <a:srgbClr val="002060"/>
                </a:solidFill>
                <a:latin typeface="Arial Black" panose="020B0A04020102020204" pitchFamily="34" charset="0"/>
              </a:rPr>
              <a:t>А.П.Бородина</a:t>
            </a:r>
            <a:endParaRPr lang="ru-RU" sz="36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980728"/>
            <a:ext cx="8229575" cy="5487045"/>
          </a:xfrm>
          <a:prstGeom prst="rect">
            <a:avLst/>
          </a:prstGeom>
          <a:ln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286941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93184" y="4869160"/>
            <a:ext cx="429758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      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И.Е.Репин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Портрет композитора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ученого-химика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А.П.Бородина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1888г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3074" name="Picture 2" descr="Репин И.Е. Портрет композитора и ученого-химика А.П.Бородина. 1888.  ГР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55976" cy="6906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55976" y="40466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« </a:t>
            </a:r>
            <a:r>
              <a:rPr lang="ru-RU" sz="24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Кем был Бородин: химиком, музыкантом? Мешало это ему, или наоборот вдохновляло?»</a:t>
            </a:r>
            <a:endParaRPr lang="ru-RU" sz="2400" dirty="0">
              <a:effectLst/>
              <a:latin typeface="Arial Black" panose="020B0A04020102020204" pitchFamily="34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644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Домашнее задание</a:t>
            </a:r>
            <a:endParaRPr lang="ru-RU" sz="36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 descr="C:\Users\Admin\Desktop\прогул\1_83842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852" y="1243959"/>
            <a:ext cx="6198270" cy="306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4653136"/>
            <a:ext cx="7920880" cy="1180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Составить кроссворд по творчеству и жизни </a:t>
            </a:r>
            <a:endParaRPr lang="ru-RU" sz="2800" b="1" dirty="0" smtClean="0">
              <a:latin typeface="Times New Roman"/>
              <a:ea typeface="Calibri"/>
              <a:cs typeface="Times New Roman"/>
            </a:endParaRPr>
          </a:p>
          <a:p>
            <a:pPr indent="44958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А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. Бородина «Волшебный дар наук и муз…»</a:t>
            </a:r>
            <a:endParaRPr lang="ru-RU" sz="28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4894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Эпиграфы урока</a:t>
            </a:r>
            <a:endParaRPr lang="ru-RU" sz="36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 descr="Александр Бородин: между углеводородом и симфонией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549960"/>
            <a:ext cx="4392488" cy="32403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043608" y="4941167"/>
            <a:ext cx="22429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1833-1887гг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3928" y="1697336"/>
            <a:ext cx="4932040" cy="4233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Arial Black" panose="020B0A04020102020204" pitchFamily="34" charset="0"/>
                <a:ea typeface="MS Mincho"/>
                <a:cs typeface="Times New Roman"/>
              </a:rPr>
              <a:t>Первоклассный химик, которому многим обязана химия</a:t>
            </a:r>
            <a:r>
              <a:rPr lang="ru-RU" sz="2400" dirty="0" smtClean="0">
                <a:latin typeface="Arial Black" panose="020B0A04020102020204" pitchFamily="34" charset="0"/>
                <a:ea typeface="MS Mincho"/>
                <a:cs typeface="Times New Roman"/>
              </a:rPr>
              <a:t>.                                                                     Д</a:t>
            </a:r>
            <a:r>
              <a:rPr lang="ru-RU" sz="2400" dirty="0">
                <a:latin typeface="Arial Black" panose="020B0A04020102020204" pitchFamily="34" charset="0"/>
                <a:ea typeface="MS Mincho"/>
                <a:cs typeface="Times New Roman"/>
              </a:rPr>
              <a:t>. И. Менделеев</a:t>
            </a:r>
            <a:endParaRPr lang="ru-RU" sz="24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400" dirty="0" smtClean="0">
              <a:latin typeface="Arial Black" panose="020B0A04020102020204" pitchFamily="34" charset="0"/>
              <a:ea typeface="MS Mincho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Arial Black" panose="020B0A04020102020204" pitchFamily="34" charset="0"/>
                <a:ea typeface="MS Mincho"/>
                <a:cs typeface="Times New Roman"/>
              </a:rPr>
              <a:t>Равно </a:t>
            </a:r>
            <a:r>
              <a:rPr lang="ru-RU" sz="2400" dirty="0">
                <a:latin typeface="Arial Black" panose="020B0A04020102020204" pitchFamily="34" charset="0"/>
                <a:ea typeface="MS Mincho"/>
                <a:cs typeface="Times New Roman"/>
              </a:rPr>
              <a:t>могуч и талантлив как в симфонии, так и в опере, и в романсе</a:t>
            </a:r>
            <a:r>
              <a:rPr lang="ru-RU" sz="2400" dirty="0" smtClean="0">
                <a:latin typeface="Arial Black" panose="020B0A04020102020204" pitchFamily="34" charset="0"/>
                <a:ea typeface="MS Mincho"/>
                <a:cs typeface="Times New Roman"/>
              </a:rPr>
              <a:t>...                                                                         В. В. Стасов</a:t>
            </a:r>
            <a:endParaRPr lang="ru-RU" sz="2400" dirty="0">
              <a:latin typeface="Arial Black" panose="020B0A04020102020204" pitchFamily="34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6316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93184" y="4869160"/>
            <a:ext cx="429758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      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И.Е.Репин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Портрет композитора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ученого-химика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А.П.Бородина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1888г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3074" name="Picture 2" descr="Репин И.Е. Портрет композитора и ученого-химика А.П.Бородина. 1888.  ГР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55976" cy="6906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55976" y="40466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« </a:t>
            </a:r>
            <a:r>
              <a:rPr lang="ru-RU" sz="2400" dirty="0">
                <a:solidFill>
                  <a:srgbClr val="000000"/>
                </a:solidFill>
                <a:latin typeface="Arial Black" panose="020B0A04020102020204" pitchFamily="34" charset="0"/>
                <a:ea typeface="Times New Roman"/>
              </a:rPr>
              <a:t>Кем был Бородин: химиком, музыкантом? Мешало это ему, или наоборот вдохновляло?»</a:t>
            </a:r>
            <a:endParaRPr lang="ru-RU" sz="2400" dirty="0">
              <a:effectLst/>
              <a:latin typeface="Arial Black" panose="020B0A04020102020204" pitchFamily="34" charset="0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6766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7159"/>
            <a:ext cx="8229600" cy="1143000"/>
          </a:xfrm>
        </p:spPr>
        <p:txBody>
          <a:bodyPr>
            <a:no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002060"/>
                </a:solidFill>
                <a:latin typeface="Arial Black" panose="020B0A04020102020204" pitchFamily="34" charset="0"/>
              </a:rPr>
              <a:t>Бородин Александр Порфирьевич</a:t>
            </a: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blogger.googleusercontent.com/img/b/R29vZ2xl/AVvXsEgBDKuXxghdpfoio4ZsWeXxb2NFC7kxPDva9QKsDvlFavgbymIWfP5KMZShAf30bB5OdW3M8ObS9xiad5YaIQYjSec76wWwTY4IesScMFucYltw08MA5P4LAxB_zF87Gqa38Z-o4bzChR4VXOqUVQSDziPObPyAP4VfSOlQSzYEbM2tMNyqwVya_j4-e5k/s300/1666778352256025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2808312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23928" y="1268760"/>
            <a:ext cx="4572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latin typeface="Arial Narrow" pitchFamily="34" charset="0"/>
              </a:rPr>
              <a:t>Родился 12 ноября 1833 года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latin typeface="Arial Narrow" pitchFamily="34" charset="0"/>
              </a:rPr>
              <a:t> в </a:t>
            </a:r>
            <a:r>
              <a:rPr lang="ru-RU" sz="2400" b="1" dirty="0" smtClean="0">
                <a:solidFill>
                  <a:prstClr val="black"/>
                </a:solidFill>
                <a:latin typeface="Arial Narrow" pitchFamily="34" charset="0"/>
              </a:rPr>
              <a:t>Петербурге </a:t>
            </a:r>
            <a:endParaRPr lang="ru-RU" sz="2400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pic>
        <p:nvPicPr>
          <p:cNvPr id="5" name="Picture 2" descr="http://rpp.nashaucheba.ru/pars_docs/refs/119/118640/img5.jpg"/>
          <p:cNvPicPr>
            <a:picLocks noChangeAspect="1" noChangeArrowheads="1"/>
          </p:cNvPicPr>
          <p:nvPr/>
        </p:nvPicPr>
        <p:blipFill>
          <a:blip r:embed="rId4">
            <a:lum bright="-20000" contrast="20000"/>
          </a:blip>
          <a:srcRect/>
          <a:stretch>
            <a:fillRect/>
          </a:stretch>
        </p:blipFill>
        <p:spPr bwMode="auto">
          <a:xfrm>
            <a:off x="3672280" y="2060848"/>
            <a:ext cx="5500726" cy="4019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923928" y="5949280"/>
            <a:ext cx="52490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Arial Narrow" pitchFamily="34" charset="0"/>
              </a:rPr>
              <a:t>Невский </a:t>
            </a:r>
            <a:r>
              <a:rPr lang="ru-RU" sz="2400" b="1" dirty="0">
                <a:solidFill>
                  <a:prstClr val="black"/>
                </a:solidFill>
                <a:latin typeface="Arial Narrow" pitchFamily="34" charset="0"/>
              </a:rPr>
              <a:t>проспект.</a:t>
            </a:r>
            <a:br>
              <a:rPr lang="ru-RU" sz="2400" b="1" dirty="0">
                <a:solidFill>
                  <a:prstClr val="black"/>
                </a:solidFill>
                <a:latin typeface="Arial Narrow" pitchFamily="34" charset="0"/>
              </a:rPr>
            </a:br>
            <a:r>
              <a:rPr lang="ru-RU" sz="2400" b="1" dirty="0">
                <a:solidFill>
                  <a:prstClr val="black"/>
                </a:solidFill>
                <a:latin typeface="Arial Narrow" pitchFamily="34" charset="0"/>
              </a:rPr>
              <a:t>Дом в котором родился </a:t>
            </a:r>
            <a:r>
              <a:rPr lang="ru-RU" sz="2400" b="1" dirty="0" err="1">
                <a:solidFill>
                  <a:prstClr val="black"/>
                </a:solidFill>
                <a:latin typeface="Arial Narrow" pitchFamily="34" charset="0"/>
              </a:rPr>
              <a:t>А.П.Бородин</a:t>
            </a:r>
            <a:endParaRPr lang="ru-RU" sz="2400" b="1" dirty="0">
              <a:solidFill>
                <a:prstClr val="black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9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002060"/>
                </a:solidFill>
                <a:latin typeface="Arial Black" panose="020B0A04020102020204" pitchFamily="34" charset="0"/>
              </a:rPr>
              <a:t>Родители 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А.П</a:t>
            </a:r>
            <a:r>
              <a:rPr lang="ru-RU" sz="3600" b="1" dirty="0">
                <a:solidFill>
                  <a:srgbClr val="002060"/>
                </a:solidFill>
                <a:latin typeface="Arial Black" panose="020B0A04020102020204" pitchFamily="34" charset="0"/>
              </a:rPr>
              <a:t>. Бородина</a:t>
            </a:r>
            <a:br>
              <a:rPr lang="ru-RU" sz="3600" b="1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endParaRPr lang="ru-RU" sz="3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Picture 4" descr="http://image.slidesharecdn.com/random-131115021532-phpapp01/95/slide-5-638.jpg?1384503428"/>
          <p:cNvPicPr>
            <a:picLocks noChangeAspect="1" noChangeArrowheads="1"/>
          </p:cNvPicPr>
          <p:nvPr/>
        </p:nvPicPr>
        <p:blipFill>
          <a:blip r:embed="rId3">
            <a:lum bright="-20000" contrast="-30000"/>
          </a:blip>
          <a:srcRect/>
          <a:stretch>
            <a:fillRect/>
          </a:stretch>
        </p:blipFill>
        <p:spPr bwMode="auto">
          <a:xfrm>
            <a:off x="1043608" y="1130626"/>
            <a:ext cx="2786082" cy="3571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EECE1">
                <a:lumMod val="50000"/>
              </a:srgb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Picture 6" descr="http://image.slidesharecdn.com/random-131115021532-phpapp01/95/slide-5-638.jpg?1384503428"/>
          <p:cNvPicPr>
            <a:picLocks noChangeAspect="1" noChangeArrowheads="1"/>
          </p:cNvPicPr>
          <p:nvPr/>
        </p:nvPicPr>
        <p:blipFill>
          <a:blip r:embed="rId4">
            <a:lum bright="-10000"/>
          </a:blip>
          <a:srcRect/>
          <a:stretch>
            <a:fillRect/>
          </a:stretch>
        </p:blipFill>
        <p:spPr bwMode="auto">
          <a:xfrm>
            <a:off x="5148064" y="1124744"/>
            <a:ext cx="2857488" cy="3571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EECE1">
                <a:lumMod val="50000"/>
              </a:srgb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9" name="Заголовок 6"/>
          <p:cNvSpPr>
            <a:spLocks noGrp="1"/>
          </p:cNvSpPr>
          <p:nvPr/>
        </p:nvSpPr>
        <p:spPr bwMode="auto">
          <a:xfrm>
            <a:off x="539552" y="4946442"/>
            <a:ext cx="84216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        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</a:rPr>
              <a:t>Антонова                                князь  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</a:rPr>
              <a:t>Гедианов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</a:rPr>
              <a:t/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</a:rPr>
            </a:b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</a:rPr>
              <a:t>Авдотья Константиновна             Лука Степанович 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</a:rPr>
            </a:b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26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15816" y="80048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Петербург</a:t>
            </a:r>
            <a:endParaRPr lang="ru-RU" sz="32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Google Shape;293;p33" descr="i?id=124052225&amp;tov=6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4260851"/>
            <a:ext cx="2663825" cy="18351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722153" y="4260851"/>
            <a:ext cx="3836148" cy="1328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480"/>
              </a:spcBef>
              <a:buClr>
                <a:srgbClr val="EBF25A"/>
              </a:buClr>
              <a:buSzPts val="1920"/>
            </a:pPr>
            <a:r>
              <a:rPr lang="ru-RU" sz="2400" b="1" u="sng" kern="0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Детские увлечения:</a:t>
            </a:r>
            <a:endParaRPr lang="ru-RU" sz="3200" b="1" kern="0" dirty="0">
              <a:solidFill>
                <a:srgbClr val="002060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342900" lvl="0" indent="-342900">
              <a:spcBef>
                <a:spcPts val="480"/>
              </a:spcBef>
              <a:buClr>
                <a:srgbClr val="EBF25A"/>
              </a:buClr>
              <a:buSzPts val="1920"/>
            </a:pPr>
            <a:r>
              <a:rPr lang="ru-RU" sz="2400" b="1" kern="0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  </a:t>
            </a:r>
            <a:r>
              <a:rPr lang="ru-RU" sz="2400" b="1" kern="0" dirty="0" smtClean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… фортепиано,      </a:t>
            </a:r>
          </a:p>
          <a:p>
            <a:pPr marL="342900" lvl="0" indent="-342900">
              <a:spcBef>
                <a:spcPts val="480"/>
              </a:spcBef>
              <a:buClr>
                <a:srgbClr val="EBF25A"/>
              </a:buClr>
              <a:buSzPts val="1920"/>
            </a:pPr>
            <a:r>
              <a:rPr lang="ru-RU" sz="2400" b="1" kern="0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ru-RU" sz="2400" b="1" kern="0" dirty="0" smtClean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       флейта…</a:t>
            </a:r>
            <a:endParaRPr lang="ru-RU" sz="3200" b="1" kern="0" dirty="0">
              <a:solidFill>
                <a:srgbClr val="002060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551723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Bef>
                <a:spcPts val="480"/>
              </a:spcBef>
              <a:buClr>
                <a:srgbClr val="EBF25A"/>
              </a:buClr>
              <a:buSzPts val="1920"/>
            </a:pPr>
            <a:r>
              <a:rPr lang="ru-RU" sz="2400" b="1" kern="0" dirty="0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ru-RU" sz="2400" b="1" kern="0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… </a:t>
            </a:r>
            <a:r>
              <a:rPr lang="ru-RU" sz="2400" b="1" kern="0" dirty="0" smtClean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и </a:t>
            </a:r>
            <a:r>
              <a:rPr lang="ru-RU" sz="2400" b="1" kern="0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химия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72798" cy="316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Друг его детства и юности Михаил Щиглев вспоминал: «Не только его собственная комната, но и чуть ли не вся квартира была наполнена банками, ретортами и всяческими химическими снадобьями. Везде на окнах стояли банки с разнообразными кристаллическими растворами. И Сашу даже немного за это преследовали: во-первых, весь дом провонял его химическими препаратами, во-вторых, боялись пожара». Опасения близких Александра были не напрасны, он был очень рассеянным. Из-за чего, будучи уже взрослым человеком, нередко попадал в забавные ситуации. 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27064" y="4198621"/>
            <a:ext cx="2843784" cy="18973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8763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83" y="332656"/>
            <a:ext cx="9127817" cy="114300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ru-RU" altLang="ru-RU" sz="3600" b="1" dirty="0" smtClean="0">
                <a:solidFill>
                  <a:srgbClr val="000099"/>
                </a:solidFill>
                <a:latin typeface="Arial Black" panose="020B0A04020102020204" pitchFamily="34" charset="0"/>
              </a:rPr>
              <a:t>Петербургская </a:t>
            </a:r>
            <a:br>
              <a:rPr lang="ru-RU" altLang="ru-RU" sz="3600" b="1" dirty="0" smtClean="0">
                <a:solidFill>
                  <a:srgbClr val="000099"/>
                </a:solidFill>
                <a:latin typeface="Arial Black" panose="020B0A04020102020204" pitchFamily="34" charset="0"/>
              </a:rPr>
            </a:br>
            <a:r>
              <a:rPr lang="ru-RU" altLang="ru-RU" sz="3600" b="1" dirty="0" smtClean="0">
                <a:solidFill>
                  <a:srgbClr val="000099"/>
                </a:solidFill>
                <a:latin typeface="Arial Black" panose="020B0A04020102020204" pitchFamily="34" charset="0"/>
              </a:rPr>
              <a:t>Медико-Хирургическая Академия</a:t>
            </a:r>
            <a:r>
              <a:rPr lang="ru-RU" altLang="ru-RU" sz="3600" b="1" dirty="0">
                <a:solidFill>
                  <a:srgbClr val="000099"/>
                </a:solidFill>
                <a:latin typeface="Arial Black" panose="020B0A04020102020204" pitchFamily="34" charset="0"/>
              </a:rPr>
              <a:t/>
            </a:r>
            <a:br>
              <a:rPr lang="ru-RU" altLang="ru-RU" sz="3600" b="1" dirty="0">
                <a:solidFill>
                  <a:srgbClr val="000099"/>
                </a:solidFill>
                <a:latin typeface="Arial Black" panose="020B0A04020102020204" pitchFamily="34" charset="0"/>
              </a:rPr>
            </a:br>
            <a:endParaRPr lang="ru-RU" sz="36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765"/>
          <a:stretch/>
        </p:blipFill>
        <p:spPr bwMode="auto">
          <a:xfrm>
            <a:off x="107504" y="1431056"/>
            <a:ext cx="6461448" cy="3044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35319" y="2636912"/>
            <a:ext cx="236754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56419" y="5301208"/>
            <a:ext cx="46903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0099"/>
                </a:solidFill>
                <a:latin typeface="Arial" charset="0"/>
              </a:rPr>
              <a:t>Студент  </a:t>
            </a:r>
            <a:r>
              <a:rPr lang="ru-RU" altLang="ru-RU" sz="2400" b="1" dirty="0">
                <a:solidFill>
                  <a:srgbClr val="000099"/>
                </a:solidFill>
                <a:latin typeface="Arial" charset="0"/>
              </a:rPr>
              <a:t>Александр Бородин</a:t>
            </a:r>
          </a:p>
        </p:txBody>
      </p:sp>
    </p:spTree>
    <p:extLst>
      <p:ext uri="{BB962C8B-B14F-4D97-AF65-F5344CB8AC3E}">
        <p14:creationId xmlns:p14="http://schemas.microsoft.com/office/powerpoint/2010/main" val="111837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0440" y="1544711"/>
            <a:ext cx="2216271" cy="289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791" y="1542480"/>
            <a:ext cx="3879422" cy="2909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oogle Shape;312;p35" descr="i?id=20582812&amp;tov=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6463213" y="1542480"/>
            <a:ext cx="2285250" cy="28976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70993" y="0"/>
            <a:ext cx="90730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FFFFFF"/>
              </a:buClr>
              <a:buSzPts val="2400"/>
            </a:pPr>
            <a:r>
              <a:rPr lang="ru-RU" sz="3200" b="1" kern="0" dirty="0" err="1" smtClean="0">
                <a:solidFill>
                  <a:srgbClr val="002060"/>
                </a:solidFill>
                <a:latin typeface="Arial Black" panose="020B0A04020102020204" pitchFamily="34" charset="0"/>
                <a:ea typeface="Tahoma"/>
                <a:cs typeface="Tahoma"/>
                <a:sym typeface="Tahoma"/>
              </a:rPr>
              <a:t>Н.Н.Зинин</a:t>
            </a:r>
            <a:endParaRPr lang="ru-RU" sz="3200" b="1" kern="0" dirty="0">
              <a:solidFill>
                <a:srgbClr val="002060"/>
              </a:solidFill>
              <a:latin typeface="Arial Black" panose="020B0A04020102020204" pitchFamily="34" charset="0"/>
              <a:ea typeface="Tahoma"/>
              <a:cs typeface="Tahoma"/>
              <a:sym typeface="Tahoma"/>
            </a:endParaRPr>
          </a:p>
          <a:p>
            <a:pPr lvl="0" algn="ctr">
              <a:buClr>
                <a:srgbClr val="FFFFFF"/>
              </a:buClr>
              <a:buSzPts val="2400"/>
            </a:pPr>
            <a:r>
              <a:rPr lang="ru-RU" sz="3200" b="1" kern="0" dirty="0" smtClean="0">
                <a:solidFill>
                  <a:srgbClr val="002060"/>
                </a:solidFill>
                <a:latin typeface="Arial Black" panose="020B0A04020102020204" pitchFamily="34" charset="0"/>
                <a:ea typeface="Tahoma"/>
                <a:cs typeface="Tahoma"/>
                <a:sym typeface="Tahoma"/>
              </a:rPr>
              <a:t> </a:t>
            </a:r>
            <a:r>
              <a:rPr lang="ru-RU" sz="3200" b="1" kern="0" dirty="0">
                <a:solidFill>
                  <a:srgbClr val="002060"/>
                </a:solidFill>
                <a:latin typeface="Arial Black" panose="020B0A04020102020204" pitchFamily="34" charset="0"/>
                <a:ea typeface="Tahoma"/>
                <a:cs typeface="Tahoma"/>
                <a:sym typeface="Tahoma"/>
              </a:rPr>
              <a:t>русский </a:t>
            </a:r>
            <a:r>
              <a:rPr lang="ru-RU" sz="3200" b="1" kern="0" dirty="0" smtClean="0">
                <a:solidFill>
                  <a:srgbClr val="002060"/>
                </a:solidFill>
                <a:latin typeface="Arial Black" panose="020B0A04020102020204" pitchFamily="34" charset="0"/>
                <a:ea typeface="Tahoma"/>
                <a:cs typeface="Tahoma"/>
                <a:sym typeface="Tahoma"/>
              </a:rPr>
              <a:t>химик-органик</a:t>
            </a:r>
            <a:r>
              <a:rPr lang="ru-RU" sz="3200" b="1" kern="0" dirty="0">
                <a:solidFill>
                  <a:srgbClr val="002060"/>
                </a:solidFill>
                <a:latin typeface="Arial Black" panose="020B0A04020102020204" pitchFamily="34" charset="0"/>
                <a:ea typeface="Tahoma"/>
                <a:cs typeface="Tahoma"/>
                <a:sym typeface="Tahoma"/>
              </a:rPr>
              <a:t>, </a:t>
            </a:r>
            <a:endParaRPr lang="ru-RU" sz="3200" b="1" kern="0" dirty="0" smtClean="0">
              <a:solidFill>
                <a:srgbClr val="002060"/>
              </a:solidFill>
              <a:latin typeface="Arial Black" panose="020B0A04020102020204" pitchFamily="34" charset="0"/>
              <a:ea typeface="Tahoma"/>
              <a:cs typeface="Tahoma"/>
              <a:sym typeface="Tahoma"/>
            </a:endParaRPr>
          </a:p>
          <a:p>
            <a:pPr lvl="0" algn="ctr">
              <a:buClr>
                <a:srgbClr val="FFFFFF"/>
              </a:buClr>
              <a:buSzPts val="2400"/>
            </a:pPr>
            <a:r>
              <a:rPr lang="ru-RU" sz="3200" b="1" kern="0" dirty="0" smtClean="0">
                <a:solidFill>
                  <a:srgbClr val="002060"/>
                </a:solidFill>
                <a:latin typeface="Arial Black" panose="020B0A04020102020204" pitchFamily="34" charset="0"/>
                <a:ea typeface="Tahoma"/>
                <a:cs typeface="Tahoma"/>
                <a:sym typeface="Tahoma"/>
              </a:rPr>
              <a:t>академик </a:t>
            </a:r>
            <a:r>
              <a:rPr lang="ru-RU" sz="3200" b="1" kern="0" dirty="0">
                <a:solidFill>
                  <a:srgbClr val="002060"/>
                </a:solidFill>
                <a:latin typeface="Arial Black" panose="020B0A04020102020204" pitchFamily="34" charset="0"/>
                <a:ea typeface="Tahoma"/>
                <a:cs typeface="Tahoma"/>
                <a:sym typeface="Tahoma"/>
              </a:rPr>
              <a:t>Петербургской АН</a:t>
            </a:r>
            <a:r>
              <a:rPr lang="ru-RU" sz="3200" kern="0" dirty="0">
                <a:solidFill>
                  <a:srgbClr val="002060"/>
                </a:solidFill>
                <a:latin typeface="Arial Black" panose="020B0A04020102020204" pitchFamily="34" charset="0"/>
                <a:ea typeface="Tahoma"/>
                <a:cs typeface="Tahoma"/>
                <a:sym typeface="Tahoma"/>
              </a:rPr>
              <a:t> </a:t>
            </a:r>
            <a:endParaRPr lang="ru-RU" sz="3200" kern="0" dirty="0">
              <a:solidFill>
                <a:srgbClr val="002060"/>
              </a:solidFill>
              <a:latin typeface="Arial Black" panose="020B0A04020102020204" pitchFamily="34" charset="0"/>
              <a:cs typeface="Arial"/>
              <a:sym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581128"/>
            <a:ext cx="8460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FFFFFF"/>
              </a:buClr>
              <a:buSzPts val="2400"/>
            </a:pPr>
            <a:r>
              <a:rPr lang="ru-RU" sz="2400" b="1" kern="0" dirty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«…господин Бородин, поменьше занимайтесь романсами. На Вас я возлагаю все свои надежды, чтобы приготовить заместителя своего, а Вы все думаете о музыке и о двух «зайцах</a:t>
            </a:r>
            <a:r>
              <a:rPr lang="ru-RU" sz="2400" b="1" kern="0" dirty="0" smtClean="0">
                <a:solidFill>
                  <a:srgbClr val="002060"/>
                </a:solidFill>
                <a:latin typeface="Tahoma"/>
                <a:ea typeface="Tahoma"/>
                <a:cs typeface="Tahoma"/>
                <a:sym typeface="Tahoma"/>
              </a:rPr>
              <a:t>»»</a:t>
            </a:r>
            <a:endParaRPr lang="ru-RU" sz="1400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192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23528" y="-319879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ЗАДАНИЯ «ХИМИКИ»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92696"/>
            <a:ext cx="9144000" cy="590828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 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1 группа</a:t>
            </a:r>
            <a:endParaRPr lang="ru-RU" sz="2000" b="1" dirty="0">
              <a:ea typeface="Calibri"/>
              <a:cs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As Li Ge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Sc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O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V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4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Mg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4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Rh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Br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         B Cl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W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6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Ne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Cd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Zn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Na</a:t>
            </a:r>
            <a:endParaRPr lang="ru-RU" sz="2000" dirty="0"/>
          </a:p>
          <a:p>
            <a:pPr marL="342900" lvl="0" indent="-342900">
              <a:buFont typeface="+mj-lt"/>
              <a:buAutoNum type="arabicPeriod"/>
            </a:pP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Bi Na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5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Cl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Ni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6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He Ne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Mo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Hg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5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Br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4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    </a:t>
            </a:r>
            <a:r>
              <a:rPr lang="en-US" sz="2000" b="1" dirty="0" err="1">
                <a:solidFill>
                  <a:srgbClr val="000000"/>
                </a:solidFill>
                <a:latin typeface="Times New Roman"/>
                <a:ea typeface="Calibri"/>
              </a:rPr>
              <a:t>Sn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Xe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Y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Sn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4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Sb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6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Te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4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Cu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4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V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Calibri"/>
              </a:rPr>
              <a:t>            </a:t>
            </a:r>
            <a:endParaRPr lang="ru-RU" sz="2000" dirty="0"/>
          </a:p>
          <a:p>
            <a:pPr marL="342900" lvl="0" indent="-342900">
              <a:buFont typeface="+mj-lt"/>
              <a:buAutoNum type="arabicPeriod"/>
            </a:pP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Bi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5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K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4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Be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6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Ni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6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As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5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Mo        Al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He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4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/>
                <a:ea typeface="Calibri"/>
              </a:rPr>
              <a:t>Pd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Xe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Zr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4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Au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6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Times New Roman"/>
                <a:ea typeface="Calibri"/>
              </a:rPr>
              <a:t>Mn</a:t>
            </a:r>
            <a:r>
              <a:rPr lang="en-US" sz="2000" b="1" dirty="0">
                <a:solidFill>
                  <a:srgbClr val="000000"/>
                </a:solidFill>
                <a:latin typeface="Times New Roman"/>
                <a:ea typeface="Calibri"/>
              </a:rPr>
              <a:t> Mo</a:t>
            </a:r>
            <a:r>
              <a:rPr lang="en-US" sz="2000" b="1" baseline="-25000" dirty="0">
                <a:solidFill>
                  <a:srgbClr val="000000"/>
                </a:solidFill>
                <a:latin typeface="Times New Roman"/>
                <a:ea typeface="Calibri"/>
              </a:rPr>
              <a:t>5</a:t>
            </a:r>
            <a:endParaRPr lang="ru-RU" sz="2000" dirty="0"/>
          </a:p>
          <a:p>
            <a:pPr lvl="0"/>
            <a:endParaRPr lang="ru-RU" b="1" dirty="0" smtClean="0">
              <a:solidFill>
                <a:srgbClr val="000000"/>
              </a:solidFill>
              <a:latin typeface="Times New Roman"/>
            </a:endParaRPr>
          </a:p>
          <a:p>
            <a:pPr lvl="0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группа</a:t>
            </a:r>
          </a:p>
          <a:p>
            <a:pPr lvl="0"/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 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Cd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Sn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Pb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K Os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Ba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Al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6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Ir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F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</a:t>
            </a:r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Ta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Re Co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C Cs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B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Bi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S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Mn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6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Rh Os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P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Ge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Si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N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 Sc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Co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He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Ru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</a:t>
            </a:r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7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Ag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Sn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O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Cl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Sb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 Rh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Fe Cr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Mg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La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As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Cm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C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Pb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Se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Pd</a:t>
            </a:r>
            <a:r>
              <a:rPr lang="en-US" sz="2000" b="1" baseline="-250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6</a:t>
            </a:r>
            <a:r>
              <a:rPr lang="en-US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Ag</a:t>
            </a:r>
            <a:endParaRPr lang="ru-RU" sz="2000" b="1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ОПЫТЫ</a:t>
            </a:r>
            <a:endParaRPr lang="ru-RU" sz="2000" dirty="0" smtClean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 </a:t>
            </a:r>
            <a:r>
              <a:rPr lang="ru-RU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AqNO</a:t>
            </a:r>
            <a:r>
              <a:rPr lang="ru-RU" sz="2000" b="1" baseline="-25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ru-RU" sz="2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+</a:t>
            </a:r>
            <a:r>
              <a:rPr lang="en-US" sz="20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HCl</a:t>
            </a:r>
            <a:r>
              <a:rPr lang="ru-RU" sz="2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= </a:t>
            </a:r>
            <a:r>
              <a:rPr lang="en-US" sz="2000" b="1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AqCl</a:t>
            </a:r>
            <a:r>
              <a:rPr lang="ru-RU" sz="2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</a:t>
            </a:r>
            <a:r>
              <a:rPr lang="en-US" sz="2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HNO</a:t>
            </a:r>
            <a:r>
              <a:rPr lang="ru-RU" sz="2000" b="1" baseline="-25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ru-RU" sz="2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   Белый цвет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CuSO</a:t>
            </a:r>
            <a:r>
              <a:rPr lang="en-US" sz="2000" b="1" baseline="-250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+ 2NaOH</a:t>
            </a:r>
            <a:r>
              <a:rPr lang="en-US" sz="2000" b="1" baseline="-250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→ Na</a:t>
            </a:r>
            <a:r>
              <a:rPr lang="en-US" sz="2000" b="1" baseline="-250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SO</a:t>
            </a:r>
            <a:r>
              <a:rPr lang="en-US" sz="2000" b="1" baseline="-250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+Cu(OH)</a:t>
            </a:r>
            <a:r>
              <a:rPr lang="en-US" sz="2000" b="1" baseline="-250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en-US" sz="20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Синий цвет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HC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l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(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H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+(</a:t>
            </a:r>
            <a:r>
              <a:rPr 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мо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Cl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-) + Метилоранж = среда кислая ( красный цвет, оттенок)</a:t>
            </a:r>
            <a:endParaRPr lang="ru-RU" sz="20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lvl="0"/>
            <a:endParaRPr lang="ru-RU" b="1" dirty="0" smtClean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3" name="Рисунок 12" descr="C:\Users\Admin\Desktop\image2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96336" y="1196752"/>
            <a:ext cx="1468760" cy="14401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947" y="3933056"/>
            <a:ext cx="2414587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627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12655</TotalTime>
  <Words>319</Words>
  <Application>Microsoft Office PowerPoint</Application>
  <PresentationFormat>Экран (4:3)</PresentationFormat>
  <Paragraphs>89</Paragraphs>
  <Slides>19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Эпиграфы урока</vt:lpstr>
      <vt:lpstr>Презентация PowerPoint</vt:lpstr>
      <vt:lpstr>Бородин Александр Порфирьевич</vt:lpstr>
      <vt:lpstr>Родители  А.П. Бородина </vt:lpstr>
      <vt:lpstr>Презентация PowerPoint</vt:lpstr>
      <vt:lpstr>Петербургская  Медико-Хирургическая Академия </vt:lpstr>
      <vt:lpstr>Презентация PowerPoint</vt:lpstr>
      <vt:lpstr>ЗАДАНИЯ «ХИМИКИ»</vt:lpstr>
      <vt:lpstr>Гейдельберг – 1859 год</vt:lpstr>
      <vt:lpstr>Презентация PowerPoint</vt:lpstr>
      <vt:lpstr>Презентация PowerPoint</vt:lpstr>
      <vt:lpstr>Опера «Князь Игорь»</vt:lpstr>
      <vt:lpstr>Презентация PowerPoint</vt:lpstr>
      <vt:lpstr>Презентация PowerPoint</vt:lpstr>
      <vt:lpstr>Презентация PowerPoint</vt:lpstr>
      <vt:lpstr>Заслуги А.П.Бородина</vt:lpstr>
      <vt:lpstr>Презентация PowerPoint</vt:lpstr>
      <vt:lpstr>Домашнее задание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Волшебный дар наук и муз</dc:title>
  <dc:creator>Лариса1_2</dc:creator>
  <dc:description>В чём заключается многообразие творческого облика  Бородина?</dc:description>
  <cp:lastModifiedBy>Admin</cp:lastModifiedBy>
  <cp:revision>60</cp:revision>
  <dcterms:created xsi:type="dcterms:W3CDTF">2022-01-18T12:19:40Z</dcterms:created>
  <dcterms:modified xsi:type="dcterms:W3CDTF">2025-05-05T22:48:52Z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Волшебный дар наук и муз</vt:lpwstr>
  </property>
  <property fmtid="{D5CDD505-2E9C-101B-9397-08002B2CF9AE}" pid="3" name="SlideDescription">
    <vt:lpwstr>В чём заключается многообразие творческого облика  Бородина?</vt:lpwstr>
  </property>
</Properties>
</file>