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57" r:id="rId4"/>
    <p:sldId id="258" r:id="rId5"/>
    <p:sldId id="260" r:id="rId6"/>
    <p:sldId id="261" r:id="rId7"/>
    <p:sldId id="259" r:id="rId8"/>
    <p:sldId id="264" r:id="rId9"/>
    <p:sldId id="265" r:id="rId10"/>
  </p:sldIdLst>
  <p:sldSz cx="14630400" cy="8229600"/>
  <p:notesSz cx="8229600" cy="14630400"/>
  <p:embeddedFontLst>
    <p:embeddedFont>
      <p:font typeface="Open Sans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Agency FB" panose="020B0503020202020204" pitchFamily="34" charset="0"/>
      <p:regular r:id="rId17"/>
      <p:bold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93" d="100"/>
          <a:sy n="93" d="100"/>
        </p:scale>
        <p:origin x="5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81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2834057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Геометрические фигуры: 4 класс</a:t>
            </a:r>
            <a:endParaRPr lang="en-US" sz="4450" dirty="0"/>
          </a:p>
        </p:txBody>
      </p:sp>
      <p:sp>
        <p:nvSpPr>
          <p:cNvPr id="5" name="Shape 2"/>
          <p:cNvSpPr/>
          <p:nvPr/>
        </p:nvSpPr>
        <p:spPr>
          <a:xfrm>
            <a:off x="11589739" y="6792321"/>
            <a:ext cx="362903" cy="362903"/>
          </a:xfrm>
          <a:prstGeom prst="roundRect">
            <a:avLst>
              <a:gd name="adj" fmla="val 25194296"/>
            </a:avLst>
          </a:prstGeom>
          <a:solidFill>
            <a:srgbClr val="B4886A"/>
          </a:solidFill>
          <a:ln w="7620">
            <a:solidFill>
              <a:srgbClr val="FFFFFF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 flipH="1">
            <a:off x="11365360" y="6908372"/>
            <a:ext cx="811659" cy="130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r>
              <a:rPr lang="en-US" sz="750" dirty="0">
                <a:solidFill>
                  <a:srgbClr val="3C3838"/>
                </a:solidFill>
                <a:latin typeface="Open Sans Medium" pitchFamily="34" charset="0"/>
                <a:ea typeface="Open Sans Medium" pitchFamily="34" charset="-122"/>
                <a:cs typeface="Open Sans Medium" pitchFamily="34" charset="-120"/>
              </a:rPr>
              <a:t>УМ</a:t>
            </a: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10068674" y="5956246"/>
            <a:ext cx="3767937" cy="13411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3100"/>
              </a:lnSpc>
              <a:buNone/>
            </a:pPr>
            <a:r>
              <a:rPr lang="ru-RU" sz="2200" b="1" dirty="0" smtClean="0">
                <a:solidFill>
                  <a:srgbClr val="333F70"/>
                </a:solidFill>
                <a:ea typeface="Open Sans Bold" pitchFamily="34" charset="-122"/>
              </a:rPr>
              <a:t>Выполнила</a:t>
            </a:r>
          </a:p>
          <a:p>
            <a:pPr marL="0" indent="0" algn="r">
              <a:lnSpc>
                <a:spcPts val="3100"/>
              </a:lnSpc>
              <a:buNone/>
            </a:pPr>
            <a:r>
              <a:rPr lang="ru-RU" sz="2200" b="1" dirty="0" smtClean="0">
                <a:solidFill>
                  <a:srgbClr val="333F70"/>
                </a:solidFill>
                <a:ea typeface="Open Sans Bold" pitchFamily="34" charset="-122"/>
              </a:rPr>
              <a:t>учитель начальных классов </a:t>
            </a:r>
          </a:p>
          <a:p>
            <a:pPr marL="0" indent="0" algn="r">
              <a:lnSpc>
                <a:spcPts val="3100"/>
              </a:lnSpc>
              <a:buNone/>
            </a:pPr>
            <a:r>
              <a:rPr lang="ru-RU" sz="2200" b="1" dirty="0" err="1" smtClean="0">
                <a:solidFill>
                  <a:srgbClr val="333F70"/>
                </a:solidFill>
                <a:ea typeface="Open Sans Bold" pitchFamily="34" charset="-122"/>
              </a:rPr>
              <a:t>Межевова</a:t>
            </a:r>
            <a:r>
              <a:rPr lang="ru-RU" sz="2200" b="1" dirty="0" smtClean="0">
                <a:solidFill>
                  <a:srgbClr val="333F70"/>
                </a:solidFill>
                <a:ea typeface="Open Sans Bold" pitchFamily="34" charset="-122"/>
              </a:rPr>
              <a:t> У.С.</a:t>
            </a:r>
            <a:endParaRPr lang="en-US" sz="2200" b="1" dirty="0">
              <a:latin typeface="Agency FB" panose="020B0503020202020204" pitchFamily="34" charset="0"/>
            </a:endParaRPr>
          </a:p>
        </p:txBody>
      </p:sp>
      <p:sp>
        <p:nvSpPr>
          <p:cNvPr id="8" name="Text 0"/>
          <p:cNvSpPr/>
          <p:nvPr/>
        </p:nvSpPr>
        <p:spPr>
          <a:xfrm>
            <a:off x="6386513" y="305505"/>
            <a:ext cx="7637711" cy="22414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ru-RU" sz="2000" dirty="0" smtClean="0"/>
              <a:t>Муниципальное </a:t>
            </a:r>
            <a:r>
              <a:rPr lang="ru-RU" sz="2000" dirty="0" smtClean="0"/>
              <a:t>б</a:t>
            </a:r>
            <a:r>
              <a:rPr lang="ru-RU" sz="2000" dirty="0" smtClean="0"/>
              <a:t>юджетное общеобразовательное учреждение </a:t>
            </a:r>
            <a:r>
              <a:rPr lang="ru-RU" sz="2000" dirty="0" err="1" smtClean="0"/>
              <a:t>Ближнепесоченская</a:t>
            </a:r>
            <a:r>
              <a:rPr lang="ru-RU" sz="2000" dirty="0" smtClean="0"/>
              <a:t> основная школа №1</a:t>
            </a:r>
            <a:endParaRPr lang="en-US" sz="20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37629" y="377768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ru-RU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Г</a:t>
            </a:r>
            <a:r>
              <a:rPr lang="en-US" sz="4450" b="1" dirty="0" err="1" smtClean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еометрические</a:t>
            </a:r>
            <a:r>
              <a:rPr lang="en-US" sz="4450" b="1" dirty="0" smtClean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450" b="1" dirty="0" err="1" smtClean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фигуры</a:t>
            </a:r>
            <a:endParaRPr lang="en-US" sz="445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5353" y="1602769"/>
            <a:ext cx="2537717" cy="1520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87229" y="4348345"/>
            <a:ext cx="2630184" cy="18390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328881" y="2007272"/>
            <a:ext cx="2599362" cy="2178121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11281025" y="1262396"/>
            <a:ext cx="2547991" cy="2702104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16212" y="6010382"/>
            <a:ext cx="2085653" cy="162331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1102567" y="5190826"/>
            <a:ext cx="2082973" cy="1993187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6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668905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Введение: Что такое геометрические фигуры?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4630698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Геометрические фигуры - это замкнутые линии, которые образуют форму. Они окружают нас повсюду.</a:t>
            </a:r>
            <a:endParaRPr lang="en-US" sz="1750" dirty="0"/>
          </a:p>
        </p:txBody>
      </p:sp>
      <p:sp>
        <p:nvSpPr>
          <p:cNvPr id="4" name="Text 2"/>
          <p:cNvSpPr/>
          <p:nvPr/>
        </p:nvSpPr>
        <p:spPr>
          <a:xfrm>
            <a:off x="7599521" y="4630698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Геометрические фигуры используются в архитектуре, дизайне, искусстве и даже в науке.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905828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Классификация геометрических фигур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372326"/>
            <a:ext cx="3664863" cy="2039422"/>
          </a:xfrm>
          <a:prstGeom prst="roundRect">
            <a:avLst>
              <a:gd name="adj" fmla="val 4671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28224" y="360676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Треугольники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8224" y="4097179"/>
            <a:ext cx="319599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Три стороны, три угла.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3372326"/>
            <a:ext cx="3664863" cy="2039422"/>
          </a:xfrm>
          <a:prstGeom prst="roundRect">
            <a:avLst>
              <a:gd name="adj" fmla="val 4671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919901" y="3606760"/>
            <a:ext cx="319599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Четырехугольники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919901" y="4451509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Четыре стороны, четыре угла.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5638562"/>
            <a:ext cx="7556421" cy="1685092"/>
          </a:xfrm>
          <a:prstGeom prst="roundRect">
            <a:avLst>
              <a:gd name="adj" fmla="val 5654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028224" y="587299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Окружности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28224" y="6363414"/>
            <a:ext cx="708755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Замкнутая линия, все точки которой находятся на одинаковом расстоянии от центра.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63416" y="521256"/>
            <a:ext cx="11290459" cy="592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650"/>
              </a:lnSpc>
              <a:buNone/>
            </a:pPr>
            <a:r>
              <a:rPr lang="en-US" sz="37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Четырехугольники: виды и свойства</a:t>
            </a:r>
            <a:endParaRPr lang="en-US" sz="3700" dirty="0"/>
          </a:p>
        </p:txBody>
      </p:sp>
      <p:sp>
        <p:nvSpPr>
          <p:cNvPr id="3" name="Shape 1"/>
          <p:cNvSpPr/>
          <p:nvPr/>
        </p:nvSpPr>
        <p:spPr>
          <a:xfrm>
            <a:off x="936308" y="1492806"/>
            <a:ext cx="22860" cy="6218992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4" name="Shape 2"/>
          <p:cNvSpPr/>
          <p:nvPr/>
        </p:nvSpPr>
        <p:spPr>
          <a:xfrm>
            <a:off x="1138118" y="1907858"/>
            <a:ext cx="663416" cy="22860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5" name="Shape 3"/>
          <p:cNvSpPr/>
          <p:nvPr/>
        </p:nvSpPr>
        <p:spPr>
          <a:xfrm>
            <a:off x="734497" y="1706047"/>
            <a:ext cx="426482" cy="426482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873800" y="1777127"/>
            <a:ext cx="147876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1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1990368" y="1682353"/>
            <a:ext cx="2369701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Квадрат</a:t>
            </a:r>
            <a:endParaRPr lang="en-US" sz="1850" dirty="0"/>
          </a:p>
        </p:txBody>
      </p:sp>
      <p:sp>
        <p:nvSpPr>
          <p:cNvPr id="8" name="Text 6"/>
          <p:cNvSpPr/>
          <p:nvPr/>
        </p:nvSpPr>
        <p:spPr>
          <a:xfrm>
            <a:off x="1990368" y="2092166"/>
            <a:ext cx="11976616" cy="3032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Все стороны равны, все углы прямые.</a:t>
            </a:r>
            <a:endParaRPr lang="en-US" sz="1450" dirty="0"/>
          </a:p>
        </p:txBody>
      </p:sp>
      <p:sp>
        <p:nvSpPr>
          <p:cNvPr id="9" name="Shape 7"/>
          <p:cNvSpPr/>
          <p:nvPr/>
        </p:nvSpPr>
        <p:spPr>
          <a:xfrm>
            <a:off x="1138118" y="3189565"/>
            <a:ext cx="663416" cy="22860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10" name="Shape 8"/>
          <p:cNvSpPr/>
          <p:nvPr/>
        </p:nvSpPr>
        <p:spPr>
          <a:xfrm>
            <a:off x="734497" y="2987754"/>
            <a:ext cx="426482" cy="426482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829032" y="3058835"/>
            <a:ext cx="237411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2</a:t>
            </a:r>
            <a:endParaRPr lang="en-US" sz="2200" dirty="0"/>
          </a:p>
        </p:txBody>
      </p:sp>
      <p:sp>
        <p:nvSpPr>
          <p:cNvPr id="12" name="Text 10"/>
          <p:cNvSpPr/>
          <p:nvPr/>
        </p:nvSpPr>
        <p:spPr>
          <a:xfrm>
            <a:off x="1990368" y="2964061"/>
            <a:ext cx="2429828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Прямоугольник</a:t>
            </a:r>
            <a:endParaRPr lang="en-US" sz="1850" dirty="0"/>
          </a:p>
        </p:txBody>
      </p:sp>
      <p:sp>
        <p:nvSpPr>
          <p:cNvPr id="13" name="Text 11"/>
          <p:cNvSpPr/>
          <p:nvPr/>
        </p:nvSpPr>
        <p:spPr>
          <a:xfrm>
            <a:off x="1990368" y="3373874"/>
            <a:ext cx="11976616" cy="3032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Противоположные стороны равны, все углы прямые.</a:t>
            </a:r>
            <a:endParaRPr lang="en-US" sz="1450" dirty="0"/>
          </a:p>
        </p:txBody>
      </p:sp>
      <p:sp>
        <p:nvSpPr>
          <p:cNvPr id="14" name="Shape 12"/>
          <p:cNvSpPr/>
          <p:nvPr/>
        </p:nvSpPr>
        <p:spPr>
          <a:xfrm>
            <a:off x="1138118" y="4471273"/>
            <a:ext cx="663416" cy="22860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15" name="Shape 13"/>
          <p:cNvSpPr/>
          <p:nvPr/>
        </p:nvSpPr>
        <p:spPr>
          <a:xfrm>
            <a:off x="734497" y="4269462"/>
            <a:ext cx="426482" cy="426482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828437" y="4340543"/>
            <a:ext cx="238482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3</a:t>
            </a:r>
            <a:endParaRPr lang="en-US" sz="2200" dirty="0"/>
          </a:p>
        </p:txBody>
      </p:sp>
      <p:sp>
        <p:nvSpPr>
          <p:cNvPr id="17" name="Text 15"/>
          <p:cNvSpPr/>
          <p:nvPr/>
        </p:nvSpPr>
        <p:spPr>
          <a:xfrm>
            <a:off x="1990368" y="4245769"/>
            <a:ext cx="2369701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Ромб</a:t>
            </a:r>
            <a:endParaRPr lang="en-US" sz="1850" dirty="0"/>
          </a:p>
        </p:txBody>
      </p:sp>
      <p:sp>
        <p:nvSpPr>
          <p:cNvPr id="18" name="Text 16"/>
          <p:cNvSpPr/>
          <p:nvPr/>
        </p:nvSpPr>
        <p:spPr>
          <a:xfrm>
            <a:off x="1990368" y="4655582"/>
            <a:ext cx="11976616" cy="3032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Все стороны равны, противоположные углы равны.</a:t>
            </a:r>
            <a:endParaRPr lang="en-US" sz="1450" dirty="0"/>
          </a:p>
        </p:txBody>
      </p:sp>
      <p:sp>
        <p:nvSpPr>
          <p:cNvPr id="19" name="Shape 17"/>
          <p:cNvSpPr/>
          <p:nvPr/>
        </p:nvSpPr>
        <p:spPr>
          <a:xfrm>
            <a:off x="1138118" y="5752981"/>
            <a:ext cx="663416" cy="22860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20" name="Shape 18"/>
          <p:cNvSpPr/>
          <p:nvPr/>
        </p:nvSpPr>
        <p:spPr>
          <a:xfrm>
            <a:off x="734497" y="5551170"/>
            <a:ext cx="426482" cy="426482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21" name="Text 19"/>
          <p:cNvSpPr/>
          <p:nvPr/>
        </p:nvSpPr>
        <p:spPr>
          <a:xfrm>
            <a:off x="825341" y="5622250"/>
            <a:ext cx="244793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4</a:t>
            </a:r>
            <a:endParaRPr lang="en-US" sz="2200" dirty="0"/>
          </a:p>
        </p:txBody>
      </p:sp>
      <p:sp>
        <p:nvSpPr>
          <p:cNvPr id="22" name="Text 20"/>
          <p:cNvSpPr/>
          <p:nvPr/>
        </p:nvSpPr>
        <p:spPr>
          <a:xfrm>
            <a:off x="1990368" y="5527477"/>
            <a:ext cx="2759393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Параллелограмм</a:t>
            </a:r>
            <a:endParaRPr lang="en-US" sz="1850" dirty="0"/>
          </a:p>
        </p:txBody>
      </p:sp>
      <p:sp>
        <p:nvSpPr>
          <p:cNvPr id="23" name="Text 21"/>
          <p:cNvSpPr/>
          <p:nvPr/>
        </p:nvSpPr>
        <p:spPr>
          <a:xfrm>
            <a:off x="1990368" y="5937290"/>
            <a:ext cx="11976616" cy="3032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Противоположные стороны параллельны, противоположные углы равны.</a:t>
            </a:r>
            <a:endParaRPr lang="en-US" sz="1450" dirty="0"/>
          </a:p>
        </p:txBody>
      </p:sp>
      <p:sp>
        <p:nvSpPr>
          <p:cNvPr id="24" name="Shape 22"/>
          <p:cNvSpPr/>
          <p:nvPr/>
        </p:nvSpPr>
        <p:spPr>
          <a:xfrm>
            <a:off x="1138118" y="7034689"/>
            <a:ext cx="663416" cy="22860"/>
          </a:xfrm>
          <a:prstGeom prst="roundRect">
            <a:avLst>
              <a:gd name="adj" fmla="val 348310"/>
            </a:avLst>
          </a:prstGeom>
          <a:solidFill>
            <a:srgbClr val="BCDBD4"/>
          </a:solidFill>
          <a:ln/>
        </p:spPr>
      </p:sp>
      <p:sp>
        <p:nvSpPr>
          <p:cNvPr id="25" name="Shape 23"/>
          <p:cNvSpPr/>
          <p:nvPr/>
        </p:nvSpPr>
        <p:spPr>
          <a:xfrm>
            <a:off x="734497" y="6832878"/>
            <a:ext cx="426482" cy="426482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26" name="Text 24"/>
          <p:cNvSpPr/>
          <p:nvPr/>
        </p:nvSpPr>
        <p:spPr>
          <a:xfrm>
            <a:off x="832961" y="6903958"/>
            <a:ext cx="229433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5</a:t>
            </a:r>
            <a:endParaRPr lang="en-US" sz="2200" dirty="0"/>
          </a:p>
        </p:txBody>
      </p:sp>
      <p:sp>
        <p:nvSpPr>
          <p:cNvPr id="27" name="Text 25"/>
          <p:cNvSpPr/>
          <p:nvPr/>
        </p:nvSpPr>
        <p:spPr>
          <a:xfrm>
            <a:off x="1990368" y="6809184"/>
            <a:ext cx="2369701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Трапеция</a:t>
            </a:r>
            <a:endParaRPr lang="en-US" sz="1850" dirty="0"/>
          </a:p>
        </p:txBody>
      </p:sp>
      <p:sp>
        <p:nvSpPr>
          <p:cNvPr id="28" name="Text 26"/>
          <p:cNvSpPr/>
          <p:nvPr/>
        </p:nvSpPr>
        <p:spPr>
          <a:xfrm>
            <a:off x="1990368" y="7218998"/>
            <a:ext cx="11976616" cy="3032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Одна пара противоположных сторон параллельна.</a:t>
            </a:r>
            <a:endParaRPr lang="en-US" sz="14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70057" y="537448"/>
            <a:ext cx="6002893" cy="6104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00"/>
              </a:lnSpc>
              <a:buNone/>
            </a:pPr>
            <a:r>
              <a:rPr lang="en-US" sz="38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Окружность и круг</a:t>
            </a:r>
            <a:endParaRPr lang="en-US" sz="38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057" y="1440894"/>
            <a:ext cx="976670" cy="1562814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439739" y="1636157"/>
            <a:ext cx="2441853" cy="305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Окружность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7439739" y="2058472"/>
            <a:ext cx="6507004" cy="6250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Замкнутая линия, все точки которой находятся на одинаковом расстоянии от центра.</a:t>
            </a:r>
            <a:endParaRPr lang="en-US" sz="15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0057" y="3003709"/>
            <a:ext cx="976670" cy="1562814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439739" y="3198971"/>
            <a:ext cx="2441853" cy="305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Круг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7439739" y="3621286"/>
            <a:ext cx="6507004" cy="3125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Часть плоскости, ограниченная окружностью.</a:t>
            </a:r>
            <a:endParaRPr lang="en-US" sz="15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0057" y="4566523"/>
            <a:ext cx="976670" cy="1562814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439739" y="4761786"/>
            <a:ext cx="2441853" cy="305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Радиус</a:t>
            </a:r>
            <a:endParaRPr lang="en-US" sz="1900" dirty="0"/>
          </a:p>
        </p:txBody>
      </p:sp>
      <p:sp>
        <p:nvSpPr>
          <p:cNvPr id="12" name="Text 6"/>
          <p:cNvSpPr/>
          <p:nvPr/>
        </p:nvSpPr>
        <p:spPr>
          <a:xfrm>
            <a:off x="7439739" y="5184100"/>
            <a:ext cx="6507004" cy="3125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Отрезок, соединяющий центр окружности с точкой на окружности.</a:t>
            </a:r>
            <a:endParaRPr lang="en-US" sz="15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0057" y="6129338"/>
            <a:ext cx="976670" cy="1562814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7439739" y="6324600"/>
            <a:ext cx="2441853" cy="305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Диаметр</a:t>
            </a:r>
            <a:endParaRPr lang="en-US" sz="1900" dirty="0"/>
          </a:p>
        </p:txBody>
      </p:sp>
      <p:sp>
        <p:nvSpPr>
          <p:cNvPr id="15" name="Text 8"/>
          <p:cNvSpPr/>
          <p:nvPr/>
        </p:nvSpPr>
        <p:spPr>
          <a:xfrm>
            <a:off x="7439739" y="6746915"/>
            <a:ext cx="6507004" cy="6250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Отрезок, проходящий через центр окружности и соединяющий две точки на окружности.</a:t>
            </a:r>
            <a:endParaRPr lang="en-US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825716"/>
            <a:ext cx="1168253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Треугольники: виды и свойства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90" y="4874657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5668447"/>
            <a:ext cx="300549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Равносторонний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793790" y="6513195"/>
            <a:ext cx="30054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Все стороны равны, все углы равны 60 градусам.</a:t>
            </a: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446" y="4874657"/>
            <a:ext cx="566976" cy="56697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139446" y="5668447"/>
            <a:ext cx="300561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Равнобедренный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4139446" y="6513195"/>
            <a:ext cx="3005614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Две стороны равны, два угла равны.</a:t>
            </a:r>
            <a:endParaRPr lang="en-US" sz="17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5221" y="4874657"/>
            <a:ext cx="566976" cy="56697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485221" y="5668447"/>
            <a:ext cx="300561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Разносторонний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7485221" y="6513195"/>
            <a:ext cx="3005614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Все стороны разные, все углы разные.</a:t>
            </a:r>
            <a:endParaRPr lang="en-US" sz="17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30997" y="4874657"/>
            <a:ext cx="566976" cy="566976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10830997" y="5668447"/>
            <a:ext cx="29790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Прямоугольный</a:t>
            </a:r>
            <a:endParaRPr lang="en-US" sz="2200" dirty="0"/>
          </a:p>
        </p:txBody>
      </p:sp>
      <p:sp>
        <p:nvSpPr>
          <p:cNvPr id="15" name="Text 8"/>
          <p:cNvSpPr/>
          <p:nvPr/>
        </p:nvSpPr>
        <p:spPr>
          <a:xfrm>
            <a:off x="10830997" y="6158865"/>
            <a:ext cx="3005614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Один угол равен 90 градусам.</a:t>
            </a: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76724" y="850821"/>
            <a:ext cx="7763351" cy="18491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Практическое применение геометрических фигур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6176724" y="3094315"/>
            <a:ext cx="3733800" cy="6507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5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3</a:t>
            </a:r>
            <a:endParaRPr lang="en-US" sz="5100" dirty="0"/>
          </a:p>
        </p:txBody>
      </p:sp>
      <p:sp>
        <p:nvSpPr>
          <p:cNvPr id="5" name="Text 2"/>
          <p:cNvSpPr/>
          <p:nvPr/>
        </p:nvSpPr>
        <p:spPr>
          <a:xfrm>
            <a:off x="6810851" y="3991570"/>
            <a:ext cx="2465427" cy="308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Архитектура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6176724" y="4417933"/>
            <a:ext cx="3733800" cy="315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Дома, здания, мосты.</a:t>
            </a:r>
            <a:endParaRPr lang="en-US" sz="1550" dirty="0"/>
          </a:p>
        </p:txBody>
      </p:sp>
      <p:sp>
        <p:nvSpPr>
          <p:cNvPr id="7" name="Text 4"/>
          <p:cNvSpPr/>
          <p:nvPr/>
        </p:nvSpPr>
        <p:spPr>
          <a:xfrm>
            <a:off x="10206276" y="3094315"/>
            <a:ext cx="3733800" cy="6507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5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2</a:t>
            </a:r>
            <a:endParaRPr lang="en-US" sz="5100" dirty="0"/>
          </a:p>
        </p:txBody>
      </p:sp>
      <p:sp>
        <p:nvSpPr>
          <p:cNvPr id="8" name="Text 5"/>
          <p:cNvSpPr/>
          <p:nvPr/>
        </p:nvSpPr>
        <p:spPr>
          <a:xfrm>
            <a:off x="10840402" y="3991570"/>
            <a:ext cx="2465427" cy="308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Искусство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10206276" y="4417933"/>
            <a:ext cx="3733800" cy="315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Живопись, скульптура, дизайн.</a:t>
            </a:r>
            <a:endParaRPr lang="en-US" sz="1550" dirty="0"/>
          </a:p>
        </p:txBody>
      </p:sp>
      <p:sp>
        <p:nvSpPr>
          <p:cNvPr id="10" name="Text 7"/>
          <p:cNvSpPr/>
          <p:nvPr/>
        </p:nvSpPr>
        <p:spPr>
          <a:xfrm>
            <a:off x="6176724" y="5423773"/>
            <a:ext cx="3733800" cy="6507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5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1</a:t>
            </a:r>
            <a:endParaRPr lang="en-US" sz="5100" dirty="0"/>
          </a:p>
        </p:txBody>
      </p:sp>
      <p:sp>
        <p:nvSpPr>
          <p:cNvPr id="11" name="Text 8"/>
          <p:cNvSpPr/>
          <p:nvPr/>
        </p:nvSpPr>
        <p:spPr>
          <a:xfrm>
            <a:off x="6810851" y="6321028"/>
            <a:ext cx="2465427" cy="308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Наука</a:t>
            </a:r>
            <a:endParaRPr lang="en-US" sz="1900" dirty="0"/>
          </a:p>
        </p:txBody>
      </p:sp>
      <p:sp>
        <p:nvSpPr>
          <p:cNvPr id="12" name="Text 9"/>
          <p:cNvSpPr/>
          <p:nvPr/>
        </p:nvSpPr>
        <p:spPr>
          <a:xfrm>
            <a:off x="6176724" y="6747391"/>
            <a:ext cx="3733800" cy="6312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Геометрия используется во многих науках.</a:t>
            </a:r>
            <a:endParaRPr lang="en-US" sz="15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2518648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Заключение: Обобщение материала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6280189" y="4276230"/>
            <a:ext cx="7556421" cy="12615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ru-RU" dirty="0" smtClean="0">
                <a:solidFill>
                  <a:schemeClr val="tx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Сегодня мы рассмотрели основы геометрических фигур, их виды, свойства, классификацию и практическое применение. Мы познакомились с треугольниками, четырехугольниками, окружностью и кругом.</a:t>
            </a:r>
            <a:endParaRPr lang="ru-RU" dirty="0">
              <a:solidFill>
                <a:schemeClr val="tx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304</Words>
  <Application>Microsoft Office PowerPoint</Application>
  <PresentationFormat>Произвольный</PresentationFormat>
  <Paragraphs>71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Unbounded Bold</vt:lpstr>
      <vt:lpstr>Arial</vt:lpstr>
      <vt:lpstr>Open Sans</vt:lpstr>
      <vt:lpstr>Open Sans Bold</vt:lpstr>
      <vt:lpstr>Calibri</vt:lpstr>
      <vt:lpstr>Agency FB</vt:lpstr>
      <vt:lpstr>Open Sans Medium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МАКС&amp;УЛЬЯНА</cp:lastModifiedBy>
  <cp:revision>5</cp:revision>
  <dcterms:created xsi:type="dcterms:W3CDTF">2025-01-12T16:26:11Z</dcterms:created>
  <dcterms:modified xsi:type="dcterms:W3CDTF">2025-04-27T17:49:32Z</dcterms:modified>
</cp:coreProperties>
</file>