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8" r:id="rId3"/>
  </p:sldMasterIdLst>
  <p:notesMasterIdLst>
    <p:notesMasterId r:id="rId5"/>
  </p:notesMasterIdLst>
  <p:sldIdLst>
    <p:sldId id="256" r:id="rId4"/>
    <p:sldId id="258" r:id="rId6"/>
    <p:sldId id="259" r:id="rId7"/>
    <p:sldId id="260" r:id="rId8"/>
    <p:sldId id="261" r:id="rId9"/>
    <p:sldId id="264" r:id="rId10"/>
    <p:sldId id="265" r:id="rId11"/>
    <p:sldId id="266" r:id="rId12"/>
    <p:sldId id="267" r:id="rId13"/>
    <p:sldId id="268" r:id="rId14"/>
    <p:sldId id="262" r:id="rId15"/>
    <p:sldId id="263" r:id="rId16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0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121218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Влияние человека на живую природу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3888224"/>
            <a:ext cx="7468553" cy="1532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ru-RU" alt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На этом уроке</a:t>
            </a: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мы рассмотрим исторические аспекты взаимоотношений человека с окружающей средой, проанализируем современные экологические проблемы, вызванные антропогенными факторами, и обсудим пути их решения.</a:t>
            </a:r>
            <a:endParaRPr lang="en-US" sz="1850" dirty="0"/>
          </a:p>
        </p:txBody>
      </p:sp>
      <p:sp>
        <p:nvSpPr>
          <p:cNvPr id="5" name="Shape 2"/>
          <p:cNvSpPr/>
          <p:nvPr/>
        </p:nvSpPr>
        <p:spPr>
          <a:xfrm>
            <a:off x="837724" y="5707380"/>
            <a:ext cx="382905" cy="382905"/>
          </a:xfrm>
          <a:prstGeom prst="roundRect">
            <a:avLst>
              <a:gd name="adj" fmla="val 2387820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340287" y="5689521"/>
            <a:ext cx="3327559" cy="41886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endParaRPr lang="en-US" sz="23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78460" y="932180"/>
            <a:ext cx="8480425" cy="398145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00"/>
              </a:lnSpc>
              <a:buNone/>
            </a:pPr>
            <a:r>
              <a:rPr lang="ru-RU" sz="6000" dirty="0">
                <a:ln w="6600">
                  <a:solidFill>
                    <a:srgbClr val="A30234"/>
                  </a:solidFill>
                  <a:prstDash val="solid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outerShdw dist="38100" dir="2700000" algn="tl" rotWithShape="0">
                    <a:schemeClr val="accent2"/>
                  </a:outerShdw>
                </a:effectLst>
              </a:rPr>
              <a:t>Эпиграф урока:</a:t>
            </a:r>
            <a:endParaRPr lang="ru-RU" sz="6000" dirty="0">
              <a:ln w="6600">
                <a:solidFill>
                  <a:srgbClr val="A30234"/>
                </a:solidFill>
                <a:prstDash val="solid"/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0" indent="0" algn="ctr">
              <a:lnSpc>
                <a:spcPts val="5500"/>
              </a:lnSpc>
              <a:buNone/>
            </a:pPr>
            <a:endParaRPr lang="ru-RU" altLang="en-US" sz="4400" dirty="0"/>
          </a:p>
          <a:p>
            <a:pPr marL="0" indent="0" algn="ctr">
              <a:lnSpc>
                <a:spcPts val="5500"/>
              </a:lnSpc>
              <a:buNone/>
            </a:pPr>
            <a:endParaRPr lang="ru-RU" altLang="en-US" sz="4400" dirty="0"/>
          </a:p>
          <a:p>
            <a:pPr marL="0" indent="0" algn="ctr">
              <a:lnSpc>
                <a:spcPts val="5500"/>
              </a:lnSpc>
              <a:buNone/>
            </a:pPr>
            <a:r>
              <a:rPr lang="" altLang="en-US" sz="4400" dirty="0"/>
              <a:t>«</a:t>
            </a:r>
            <a:r>
              <a:rPr lang="en-US" altLang="en-US" sz="4400" dirty="0"/>
              <a:t>Встал</a:t>
            </a:r>
            <a:r>
              <a:rPr lang="en-US" altLang="ru-RU" sz="4400" dirty="0"/>
              <a:t> </a:t>
            </a:r>
            <a:r>
              <a:rPr lang="en-US" altLang="en-US" sz="4400" dirty="0"/>
              <a:t>поутру</a:t>
            </a:r>
            <a:r>
              <a:rPr lang="en-US" altLang="ru-RU" sz="4400" dirty="0"/>
              <a:t>, </a:t>
            </a:r>
            <a:r>
              <a:rPr lang="en-US" altLang="en-US" sz="4400" dirty="0"/>
              <a:t>умылся</a:t>
            </a:r>
            <a:r>
              <a:rPr lang="en-US" altLang="ru-RU" sz="4400" dirty="0"/>
              <a:t>, </a:t>
            </a:r>
            <a:r>
              <a:rPr lang="en-US" altLang="en-US" sz="4400" dirty="0"/>
              <a:t>привел</a:t>
            </a:r>
            <a:r>
              <a:rPr lang="en-US" altLang="ru-RU" sz="4400" dirty="0"/>
              <a:t> </a:t>
            </a:r>
            <a:r>
              <a:rPr lang="en-US" altLang="en-US" sz="4400" dirty="0"/>
              <a:t>себя</a:t>
            </a:r>
            <a:r>
              <a:rPr lang="en-US" altLang="ru-RU" sz="4400" dirty="0"/>
              <a:t> </a:t>
            </a:r>
            <a:r>
              <a:rPr lang="en-US" altLang="en-US" sz="4400" dirty="0"/>
              <a:t>в</a:t>
            </a:r>
            <a:r>
              <a:rPr lang="en-US" altLang="ru-RU" sz="4400" dirty="0"/>
              <a:t> </a:t>
            </a:r>
            <a:r>
              <a:rPr lang="en-US" altLang="en-US" sz="4400" dirty="0"/>
              <a:t>порядок</a:t>
            </a:r>
            <a:r>
              <a:rPr lang="en-US" altLang="ru-RU" sz="4400" dirty="0"/>
              <a:t> </a:t>
            </a:r>
            <a:r>
              <a:rPr lang="en-US" altLang="en-US" sz="4400" dirty="0"/>
              <a:t>и</a:t>
            </a:r>
            <a:r>
              <a:rPr lang="en-US" altLang="ru-RU" sz="4400" dirty="0"/>
              <a:t> </a:t>
            </a:r>
            <a:r>
              <a:rPr lang="en-US" altLang="en-US" sz="4400" dirty="0"/>
              <a:t>сразу</a:t>
            </a:r>
            <a:r>
              <a:rPr lang="en-US" altLang="ru-RU" sz="4400" dirty="0"/>
              <a:t> </a:t>
            </a:r>
            <a:r>
              <a:rPr lang="en-US" altLang="en-US" sz="4400" dirty="0"/>
              <a:t>приведи</a:t>
            </a:r>
            <a:r>
              <a:rPr lang="en-US" altLang="ru-RU" sz="4400" dirty="0"/>
              <a:t> </a:t>
            </a:r>
            <a:r>
              <a:rPr lang="en-US" altLang="en-US" sz="4400" dirty="0"/>
              <a:t>в</a:t>
            </a:r>
            <a:r>
              <a:rPr lang="en-US" altLang="ru-RU" sz="4400" dirty="0"/>
              <a:t> </a:t>
            </a:r>
            <a:r>
              <a:rPr lang="en-US" altLang="en-US" sz="4400" dirty="0"/>
              <a:t>порядок</a:t>
            </a:r>
            <a:r>
              <a:rPr lang="en-US" altLang="ru-RU" sz="4400" dirty="0"/>
              <a:t> </a:t>
            </a:r>
            <a:r>
              <a:rPr lang="en-US" altLang="en-US" sz="4400" dirty="0"/>
              <a:t>свою</a:t>
            </a:r>
            <a:r>
              <a:rPr lang="en-US" altLang="ru-RU" sz="4400" dirty="0"/>
              <a:t> </a:t>
            </a:r>
            <a:r>
              <a:rPr lang="en-US" altLang="en-US" sz="4400" dirty="0"/>
              <a:t>планету</a:t>
            </a:r>
            <a:r>
              <a:rPr lang="" altLang="en-US" sz="4400" dirty="0"/>
              <a:t>»</a:t>
            </a:r>
            <a:r>
              <a:rPr lang="en-US" altLang="ru-RU" sz="4400" dirty="0"/>
              <a:t>.</a:t>
            </a:r>
            <a:endParaRPr lang="en-US" altLang="ru-RU" sz="4400" dirty="0"/>
          </a:p>
          <a:p>
            <a:pPr marL="0" indent="0" algn="ctr">
              <a:lnSpc>
                <a:spcPts val="5500"/>
              </a:lnSpc>
              <a:buNone/>
            </a:pPr>
            <a:r>
              <a:rPr lang="en-US" altLang="ru-RU" sz="4400" dirty="0"/>
              <a:t> </a:t>
            </a:r>
            <a:r>
              <a:rPr lang="en-US" altLang="en-US" sz="4400" dirty="0"/>
              <a:t>Антуан</a:t>
            </a:r>
            <a:r>
              <a:rPr lang="en-US" altLang="ru-RU" sz="4400" dirty="0"/>
              <a:t> </a:t>
            </a:r>
            <a:r>
              <a:rPr lang="en-US" altLang="en-US" sz="4400" dirty="0"/>
              <a:t>де</a:t>
            </a:r>
            <a:r>
              <a:rPr lang="en-US" altLang="ru-RU" sz="4400" dirty="0"/>
              <a:t> </a:t>
            </a:r>
            <a:r>
              <a:rPr lang="en-US" altLang="en-US" sz="4400" dirty="0"/>
              <a:t>Сент</a:t>
            </a:r>
            <a:r>
              <a:rPr lang="en-US" altLang="ru-RU" sz="4400" dirty="0"/>
              <a:t>-</a:t>
            </a:r>
            <a:r>
              <a:rPr lang="en-US" altLang="en-US" sz="4400" dirty="0"/>
              <a:t>Экзюпери</a:t>
            </a:r>
            <a:r>
              <a:rPr lang="en-US" altLang="ru-RU" sz="4400" dirty="0"/>
              <a:t> </a:t>
            </a:r>
            <a:endParaRPr lang="en-US" altLang="ru-RU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3888224"/>
            <a:ext cx="7468553" cy="1532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endParaRPr lang="en-US" sz="1850" dirty="0"/>
          </a:p>
        </p:txBody>
      </p:sp>
      <p:sp>
        <p:nvSpPr>
          <p:cNvPr id="5" name="Shape 2"/>
          <p:cNvSpPr/>
          <p:nvPr/>
        </p:nvSpPr>
        <p:spPr>
          <a:xfrm>
            <a:off x="837724" y="5707380"/>
            <a:ext cx="382905" cy="382905"/>
          </a:xfrm>
          <a:prstGeom prst="roundRect">
            <a:avLst>
              <a:gd name="adj" fmla="val 2387820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340287" y="5689521"/>
            <a:ext cx="3327559" cy="41886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endParaRPr lang="en-US" sz="23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6758" y="876181"/>
            <a:ext cx="7690485" cy="122158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4800"/>
              </a:lnSpc>
              <a:buNone/>
            </a:pPr>
            <a:r>
              <a:rPr lang="en-US" sz="3800" kern="0" spc="-77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Меры по сохранению и восстановлению живой природы</a:t>
            </a:r>
            <a:endParaRPr lang="en-US" sz="3800" dirty="0"/>
          </a:p>
        </p:txBody>
      </p:sp>
      <p:sp>
        <p:nvSpPr>
          <p:cNvPr id="4" name="Shape 1"/>
          <p:cNvSpPr/>
          <p:nvPr/>
        </p:nvSpPr>
        <p:spPr>
          <a:xfrm>
            <a:off x="1026795" y="2409230"/>
            <a:ext cx="22860" cy="4944070"/>
          </a:xfrm>
          <a:prstGeom prst="roundRect">
            <a:avLst>
              <a:gd name="adj" fmla="val 381520"/>
            </a:avLst>
          </a:prstGeom>
          <a:solidFill>
            <a:srgbClr val="DABADD"/>
          </a:solidFill>
        </p:spPr>
      </p:sp>
      <p:sp>
        <p:nvSpPr>
          <p:cNvPr id="5" name="Shape 2"/>
          <p:cNvSpPr/>
          <p:nvPr/>
        </p:nvSpPr>
        <p:spPr>
          <a:xfrm>
            <a:off x="1248966" y="2865001"/>
            <a:ext cx="726758" cy="22860"/>
          </a:xfrm>
          <a:prstGeom prst="roundRect">
            <a:avLst>
              <a:gd name="adj" fmla="val 381520"/>
            </a:avLst>
          </a:prstGeom>
          <a:solidFill>
            <a:srgbClr val="DABADD"/>
          </a:solidFill>
        </p:spPr>
      </p:sp>
      <p:sp>
        <p:nvSpPr>
          <p:cNvPr id="6" name="Shape 3"/>
          <p:cNvSpPr/>
          <p:nvPr/>
        </p:nvSpPr>
        <p:spPr>
          <a:xfrm>
            <a:off x="804624" y="2642830"/>
            <a:ext cx="467201" cy="467201"/>
          </a:xfrm>
          <a:prstGeom prst="roundRect">
            <a:avLst>
              <a:gd name="adj" fmla="val 18668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964883" y="2729865"/>
            <a:ext cx="146566" cy="293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kern="0" spc="-46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300" dirty="0"/>
          </a:p>
        </p:txBody>
      </p:sp>
      <p:sp>
        <p:nvSpPr>
          <p:cNvPr id="8" name="Text 5"/>
          <p:cNvSpPr/>
          <p:nvPr/>
        </p:nvSpPr>
        <p:spPr>
          <a:xfrm>
            <a:off x="2180273" y="2616875"/>
            <a:ext cx="2442924" cy="305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Заповедники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2180273" y="3046809"/>
            <a:ext cx="6236970" cy="66436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Создание охраняемых территорий для сохранения редких видов растений и животных.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248966" y="4582239"/>
            <a:ext cx="726758" cy="22860"/>
          </a:xfrm>
          <a:prstGeom prst="roundRect">
            <a:avLst>
              <a:gd name="adj" fmla="val 381520"/>
            </a:avLst>
          </a:prstGeom>
          <a:solidFill>
            <a:srgbClr val="DABADD"/>
          </a:solidFill>
        </p:spPr>
      </p:sp>
      <p:sp>
        <p:nvSpPr>
          <p:cNvPr id="11" name="Shape 8"/>
          <p:cNvSpPr/>
          <p:nvPr/>
        </p:nvSpPr>
        <p:spPr>
          <a:xfrm>
            <a:off x="804624" y="4360069"/>
            <a:ext cx="467201" cy="467201"/>
          </a:xfrm>
          <a:prstGeom prst="roundRect">
            <a:avLst>
              <a:gd name="adj" fmla="val 18668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964883" y="4447103"/>
            <a:ext cx="146566" cy="293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kern="0" spc="-46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300" dirty="0"/>
          </a:p>
        </p:txBody>
      </p:sp>
      <p:sp>
        <p:nvSpPr>
          <p:cNvPr id="13" name="Text 10"/>
          <p:cNvSpPr/>
          <p:nvPr/>
        </p:nvSpPr>
        <p:spPr>
          <a:xfrm>
            <a:off x="2180273" y="4334113"/>
            <a:ext cx="2442924" cy="305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Переработка</a:t>
            </a:r>
            <a:endParaRPr lang="en-US" sz="1900" dirty="0"/>
          </a:p>
        </p:txBody>
      </p:sp>
      <p:sp>
        <p:nvSpPr>
          <p:cNvPr id="14" name="Text 11"/>
          <p:cNvSpPr/>
          <p:nvPr/>
        </p:nvSpPr>
        <p:spPr>
          <a:xfrm>
            <a:off x="2180273" y="4764048"/>
            <a:ext cx="6236970" cy="66436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Снижение нагрузки на окружающую среду путем переработки отходов.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1248966" y="6299478"/>
            <a:ext cx="726758" cy="22860"/>
          </a:xfrm>
          <a:prstGeom prst="roundRect">
            <a:avLst>
              <a:gd name="adj" fmla="val 381520"/>
            </a:avLst>
          </a:prstGeom>
          <a:solidFill>
            <a:srgbClr val="DABADD"/>
          </a:solidFill>
        </p:spPr>
      </p:sp>
      <p:sp>
        <p:nvSpPr>
          <p:cNvPr id="16" name="Shape 13"/>
          <p:cNvSpPr/>
          <p:nvPr/>
        </p:nvSpPr>
        <p:spPr>
          <a:xfrm>
            <a:off x="804624" y="6077307"/>
            <a:ext cx="467201" cy="467201"/>
          </a:xfrm>
          <a:prstGeom prst="roundRect">
            <a:avLst>
              <a:gd name="adj" fmla="val 18668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964883" y="6164342"/>
            <a:ext cx="146566" cy="293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kern="0" spc="-46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300" dirty="0"/>
          </a:p>
        </p:txBody>
      </p:sp>
      <p:sp>
        <p:nvSpPr>
          <p:cNvPr id="18" name="Text 15"/>
          <p:cNvSpPr/>
          <p:nvPr/>
        </p:nvSpPr>
        <p:spPr>
          <a:xfrm>
            <a:off x="2180273" y="6051352"/>
            <a:ext cx="4210883" cy="305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kern="0" spc="-38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Возобновляемые источники энергии</a:t>
            </a:r>
            <a:endParaRPr lang="en-US" sz="1900" dirty="0"/>
          </a:p>
        </p:txBody>
      </p:sp>
      <p:sp>
        <p:nvSpPr>
          <p:cNvPr id="19" name="Text 16"/>
          <p:cNvSpPr/>
          <p:nvPr/>
        </p:nvSpPr>
        <p:spPr>
          <a:xfrm>
            <a:off x="2180273" y="6481286"/>
            <a:ext cx="6236970" cy="66436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Переход к более чистым источникам энергии, таким как солнечная, ветровая и геотермальная.</a:t>
            </a:r>
            <a:endParaRPr lang="en-US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2142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9958" y="2702957"/>
            <a:ext cx="10154602" cy="5210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4100"/>
              </a:lnSpc>
              <a:buNone/>
            </a:pPr>
            <a:r>
              <a:rPr lang="en-US" sz="3250" kern="0" spc="-66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Роль каждого человека в защите окружающей среды</a:t>
            </a:r>
            <a:endParaRPr lang="en-US" sz="32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958" y="3489603"/>
            <a:ext cx="885587" cy="141708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71174" y="3666649"/>
            <a:ext cx="2629853" cy="2603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Сознательное потребление</a:t>
            </a: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1771174" y="4033242"/>
            <a:ext cx="12239268" cy="2833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kern="0" spc="-2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Снижение потребления ресурсов, выбор экологически чистых продуктов.</a:t>
            </a:r>
            <a:endParaRPr lang="en-US" sz="13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58" y="4906685"/>
            <a:ext cx="885587" cy="141708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71174" y="5083731"/>
            <a:ext cx="2083951" cy="2603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Энергосбережение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1771174" y="5450324"/>
            <a:ext cx="12239268" cy="2833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kern="0" spc="-2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Экономичное использование электроэнергии, воды, тепла.</a:t>
            </a:r>
            <a:endParaRPr lang="en-US" sz="13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58" y="6323767"/>
            <a:ext cx="885587" cy="141708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71174" y="6500813"/>
            <a:ext cx="3144203" cy="2603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kern="0" spc="-33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Участие в экологических акциях</a:t>
            </a:r>
            <a:endParaRPr lang="en-US" sz="1600" dirty="0"/>
          </a:p>
        </p:txBody>
      </p:sp>
      <p:sp>
        <p:nvSpPr>
          <p:cNvPr id="12" name="Text 6"/>
          <p:cNvSpPr/>
          <p:nvPr/>
        </p:nvSpPr>
        <p:spPr>
          <a:xfrm>
            <a:off x="1771174" y="6867406"/>
            <a:ext cx="12239268" cy="2833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kern="0" spc="-2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Посадка деревьев, уборка мусора, участие в экологических кампаниях.</a:t>
            </a:r>
            <a:endParaRPr lang="en-US" sz="13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1363385"/>
            <a:ext cx="7468553" cy="211205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Экологические проблемы, вызванные человеческой деятельностью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6324124" y="4103608"/>
            <a:ext cx="418862" cy="418862"/>
          </a:xfrm>
          <a:prstGeom prst="roundRect">
            <a:avLst>
              <a:gd name="adj" fmla="val 24003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982301" y="410360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Загрязнение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982301" y="4599146"/>
            <a:ext cx="2956441" cy="19151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Загрязнение воздуха, воды и почвы отходами промышленности, транспорта и сельского хозяйства.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10178058" y="4103608"/>
            <a:ext cx="418862" cy="418862"/>
          </a:xfrm>
          <a:prstGeom prst="roundRect">
            <a:avLst>
              <a:gd name="adj" fmla="val 24003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836235" y="4103608"/>
            <a:ext cx="2956441" cy="70389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Уничтожение биоразнообразия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836235" y="4951095"/>
            <a:ext cx="2956441" cy="19151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Вырубка лесов, осушение болот, браконьерство приводят к сокращению популяций диких животных и растений.</a:t>
            </a:r>
            <a:endParaRPr lang="en-US" sz="1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075849"/>
            <a:ext cx="12954952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Истощение природных ресурсов и их последствия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7638" y="2962632"/>
            <a:ext cx="2137529" cy="135719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001572" y="3569494"/>
            <a:ext cx="149543" cy="4786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1</a:t>
            </a:r>
            <a:endParaRPr lang="en-US" sz="2350" dirty="0"/>
          </a:p>
        </p:txBody>
      </p:sp>
      <p:sp>
        <p:nvSpPr>
          <p:cNvPr id="5" name="Text 2"/>
          <p:cNvSpPr/>
          <p:nvPr/>
        </p:nvSpPr>
        <p:spPr>
          <a:xfrm>
            <a:off x="5384482" y="320194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Нехватка ресурсов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5384482" y="3697486"/>
            <a:ext cx="6417945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Потребление ресурсов превышает скорость их возобновления.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5204936" y="4334470"/>
            <a:ext cx="8527971" cy="15240"/>
          </a:xfrm>
          <a:prstGeom prst="roundRect">
            <a:avLst>
              <a:gd name="adj" fmla="val 659712"/>
            </a:avLst>
          </a:prstGeom>
          <a:solidFill>
            <a:srgbClr val="DABADD"/>
          </a:solidFill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814" y="4379595"/>
            <a:ext cx="4275058" cy="1357193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001572" y="4818817"/>
            <a:ext cx="149543" cy="4786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</a:t>
            </a:r>
            <a:endParaRPr lang="en-US" sz="2350" dirty="0"/>
          </a:p>
        </p:txBody>
      </p:sp>
      <p:sp>
        <p:nvSpPr>
          <p:cNvPr id="10" name="Text 6"/>
          <p:cNvSpPr/>
          <p:nvPr/>
        </p:nvSpPr>
        <p:spPr>
          <a:xfrm>
            <a:off x="6453187" y="4618911"/>
            <a:ext cx="3367088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Экологические проблемы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6453187" y="5114449"/>
            <a:ext cx="5364242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Нехватка пресной воды, лесов, плодородных земель.</a:t>
            </a:r>
            <a:endParaRPr lang="en-US" sz="1850" dirty="0"/>
          </a:p>
        </p:txBody>
      </p:sp>
      <p:sp>
        <p:nvSpPr>
          <p:cNvPr id="12" name="Shape 8"/>
          <p:cNvSpPr/>
          <p:nvPr/>
        </p:nvSpPr>
        <p:spPr>
          <a:xfrm>
            <a:off x="6273641" y="5751433"/>
            <a:ext cx="7459266" cy="15240"/>
          </a:xfrm>
          <a:prstGeom prst="roundRect">
            <a:avLst>
              <a:gd name="adj" fmla="val 659712"/>
            </a:avLst>
          </a:prstGeom>
          <a:solidFill>
            <a:srgbClr val="DABADD"/>
          </a:solidFill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109" y="5796558"/>
            <a:ext cx="6412587" cy="1357193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4001572" y="6235779"/>
            <a:ext cx="149543" cy="4786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2350" kern="0" spc="-47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</a:t>
            </a:r>
            <a:endParaRPr lang="en-US" sz="2350" dirty="0"/>
          </a:p>
        </p:txBody>
      </p:sp>
      <p:sp>
        <p:nvSpPr>
          <p:cNvPr id="15" name="Text 10"/>
          <p:cNvSpPr/>
          <p:nvPr/>
        </p:nvSpPr>
        <p:spPr>
          <a:xfrm>
            <a:off x="7522012" y="6035873"/>
            <a:ext cx="3468172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Экономические проблемы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522012" y="6531412"/>
            <a:ext cx="5626060" cy="3830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Повышение цен на ресурсы, ухудшение условий жизни.</a:t>
            </a:r>
            <a:endParaRPr lang="en-US" sz="1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973098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Загрязнение окружающей среды: виды и масштабы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2740104"/>
            <a:ext cx="3614618" cy="2521506"/>
          </a:xfrm>
          <a:prstGeom prst="roundRect">
            <a:avLst>
              <a:gd name="adj" fmla="val 398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84659" y="2987040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Воздух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84659" y="3482578"/>
            <a:ext cx="3120747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Промышленные выбросы, транспортные средства, сжигание топлива.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691658" y="2740104"/>
            <a:ext cx="3614618" cy="2521506"/>
          </a:xfrm>
          <a:prstGeom prst="roundRect">
            <a:avLst>
              <a:gd name="adj" fmla="val 398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938593" y="2987040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Вода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38593" y="3482578"/>
            <a:ext cx="3120747" cy="1532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Сброс сточных вод, нефтяные разливы, сельскохозяйственные удобрения.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837724" y="5500926"/>
            <a:ext cx="7468553" cy="1755458"/>
          </a:xfrm>
          <a:prstGeom prst="roundRect">
            <a:avLst>
              <a:gd name="adj" fmla="val 5727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84659" y="5747861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Почва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84659" y="6243399"/>
            <a:ext cx="6974681" cy="7660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Пестициды, гербициды, тяжелые металлы, отходы промышленности.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798558"/>
            <a:ext cx="7468553" cy="140803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en-US" sz="4400" kern="0" spc="-89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Вымирание редких видов флоры и фауны</a:t>
            </a:r>
            <a:endParaRPr lang="en-US" sz="44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24" y="3565565"/>
            <a:ext cx="598408" cy="59840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7724" y="440328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Вымирание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7724" y="4898827"/>
            <a:ext cx="3554730" cy="153209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Определенные виды растений и животных исчезают навсегда из-за разрушения их естественной среды обитания.</a:t>
            </a:r>
            <a:endParaRPr lang="en-US" sz="18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427" y="3565565"/>
            <a:ext cx="598408" cy="59840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51427" y="4403288"/>
            <a:ext cx="2816185" cy="3519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kern="0" spc="-44" dirty="0">
                <a:solidFill>
                  <a:srgbClr val="272525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Угроза исчезновения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4751427" y="4898827"/>
            <a:ext cx="3554849" cy="1149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kern="0" spc="-38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Многие виды находятся под угрозой исчезновения, их популяции сокращаются.</a:t>
            </a:r>
            <a:endParaRPr lang="en-US" sz="1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5779" y="1095375"/>
            <a:ext cx="7555944" cy="66913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5250"/>
              </a:lnSpc>
              <a:buNone/>
            </a:pPr>
            <a:r>
              <a:rPr lang="en-US" sz="4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Солнце: Источник Жизни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6235779" y="2326481"/>
            <a:ext cx="374690" cy="374690"/>
          </a:xfrm>
          <a:prstGeom prst="roundRect">
            <a:avLst>
              <a:gd name="adj" fmla="val 24003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824543" y="2326481"/>
            <a:ext cx="2676644" cy="3345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Энергия</a:t>
            </a:r>
            <a:endParaRPr lang="en-US" sz="2100" dirty="0"/>
          </a:p>
        </p:txBody>
      </p:sp>
      <p:sp>
        <p:nvSpPr>
          <p:cNvPr id="6" name="Text 3"/>
          <p:cNvSpPr/>
          <p:nvPr/>
        </p:nvSpPr>
        <p:spPr>
          <a:xfrm>
            <a:off x="6824543" y="2789515"/>
            <a:ext cx="3126819" cy="17133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Солнечная энергия обеспечивает растения фотосинтезом, производя кислород и пищу для всех живых существ.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10165437" y="2326481"/>
            <a:ext cx="374690" cy="374690"/>
          </a:xfrm>
          <a:prstGeom prst="roundRect">
            <a:avLst>
              <a:gd name="adj" fmla="val 24003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754201" y="2326481"/>
            <a:ext cx="2676644" cy="3345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Тепло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10754201" y="2789515"/>
            <a:ext cx="3126819" cy="17133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Солнечное тепло поддерживает оптимальную температуру для жизни на Земле, создавая комфортные условия.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6235779" y="4957763"/>
            <a:ext cx="374690" cy="374690"/>
          </a:xfrm>
          <a:prstGeom prst="roundRect">
            <a:avLst>
              <a:gd name="adj" fmla="val 24003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824543" y="4957763"/>
            <a:ext cx="2676644" cy="3345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Свет</a:t>
            </a:r>
            <a:endParaRPr lang="en-US" sz="2100" dirty="0"/>
          </a:p>
        </p:txBody>
      </p:sp>
      <p:sp>
        <p:nvSpPr>
          <p:cNvPr id="12" name="Text 9"/>
          <p:cNvSpPr/>
          <p:nvPr/>
        </p:nvSpPr>
        <p:spPr>
          <a:xfrm>
            <a:off x="6824543" y="5420797"/>
            <a:ext cx="3126819" cy="17133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Солнечный свет необходим для зрения животных и растений, а также для регулирования суточных ритмов.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10165437" y="4957763"/>
            <a:ext cx="374690" cy="374690"/>
          </a:xfrm>
          <a:prstGeom prst="roundRect">
            <a:avLst>
              <a:gd name="adj" fmla="val 24003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0754201" y="4957763"/>
            <a:ext cx="2676644" cy="3345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1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Цикл</a:t>
            </a:r>
            <a:endParaRPr lang="en-US" sz="2100" dirty="0"/>
          </a:p>
        </p:txBody>
      </p:sp>
      <p:sp>
        <p:nvSpPr>
          <p:cNvPr id="15" name="Text 12"/>
          <p:cNvSpPr/>
          <p:nvPr/>
        </p:nvSpPr>
        <p:spPr>
          <a:xfrm>
            <a:off x="10754201" y="5420797"/>
            <a:ext cx="3126819" cy="102798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650"/>
              </a:lnSpc>
              <a:buNone/>
            </a:pPr>
            <a:r>
              <a:rPr lang="en-US" sz="16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Солнце является двигателем круговорота воды, влияя на испарение и осадки.</a:t>
            </a:r>
            <a:endParaRPr lang="en-US" sz="16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177058"/>
            <a:ext cx="7545348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Воздух: Дыхание Жизни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452813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Состав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033957"/>
            <a:ext cx="2845594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Воздух состоит из азота, кислорода, углекислого газа и других газов.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4200406" y="3452813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Дыхание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4200406" y="4033957"/>
            <a:ext cx="2845594" cy="14516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Живые организмы, в том числе люди, нуждаются в кислороде для дыхания и выживания.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607022" y="3452813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Климат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607022" y="4033957"/>
            <a:ext cx="2845594" cy="181451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Воздух играет важную роль в регулировании климата, влияя на температуру и влажность.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11013638" y="3452813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Загрязнение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11013638" y="4033957"/>
            <a:ext cx="2845594" cy="181451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Загрязнение воздуха может привести к проблемам со здоровьем и нарушению экосистемы.</a:t>
            </a:r>
            <a:endParaRPr lang="en-US" sz="1750" dirty="0"/>
          </a:p>
        </p:txBody>
      </p:sp>
      <p:pic>
        <p:nvPicPr>
          <p:cNvPr id="11" name="Изображение 10" descr="0YFcB2Gecv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78340" y="230505"/>
            <a:ext cx="3994150" cy="29959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Shape 1"/>
          <p:cNvSpPr/>
          <p:nvPr/>
        </p:nvSpPr>
        <p:spPr>
          <a:xfrm>
            <a:off x="304879" y="3432651"/>
            <a:ext cx="374690" cy="374690"/>
          </a:xfrm>
          <a:prstGeom prst="roundRect">
            <a:avLst>
              <a:gd name="adj" fmla="val 24003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3" name="Shape 1"/>
          <p:cNvSpPr/>
          <p:nvPr/>
        </p:nvSpPr>
        <p:spPr>
          <a:xfrm>
            <a:off x="3629739" y="3432651"/>
            <a:ext cx="374690" cy="374690"/>
          </a:xfrm>
          <a:prstGeom prst="roundRect">
            <a:avLst>
              <a:gd name="adj" fmla="val 24003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4" name="Shape 1"/>
          <p:cNvSpPr/>
          <p:nvPr/>
        </p:nvSpPr>
        <p:spPr>
          <a:xfrm>
            <a:off x="7046674" y="3452971"/>
            <a:ext cx="374690" cy="374690"/>
          </a:xfrm>
          <a:prstGeom prst="roundRect">
            <a:avLst>
              <a:gd name="adj" fmla="val 24003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5" name="Shape 1"/>
          <p:cNvSpPr/>
          <p:nvPr/>
        </p:nvSpPr>
        <p:spPr>
          <a:xfrm>
            <a:off x="10557589" y="3452971"/>
            <a:ext cx="374690" cy="374690"/>
          </a:xfrm>
          <a:prstGeom prst="roundRect">
            <a:avLst>
              <a:gd name="adj" fmla="val 24003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95682"/>
            <a:ext cx="7217093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Вода: Источник Жизни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90" y="1744623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2538413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Гидратация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793790" y="3028831"/>
            <a:ext cx="3608070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Вода необходима для всех живых организмов, составляя основу их клеток и тканей.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021" y="1744623"/>
            <a:ext cx="566976" cy="5669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42021" y="2538413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Морская Жизнь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4742021" y="3028831"/>
            <a:ext cx="3608189" cy="14516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Вода служит средой обитания для множества морских видов, от крошечных планктонов до огромных китов.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5160883"/>
            <a:ext cx="566976" cy="56697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93790" y="5954673"/>
            <a:ext cx="3022521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Растительный Мир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793790" y="6445091"/>
            <a:ext cx="3608070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Вода необходима для роста растений, которые, в свою очередь, питают экосистему.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2021" y="5160883"/>
            <a:ext cx="566976" cy="566976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42021" y="5954673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Человек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4742021" y="6445091"/>
            <a:ext cx="3608189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Вода необходима для питья, гигиены, сельского хозяйства и промышленности.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3221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76870" y="531852"/>
            <a:ext cx="5736431" cy="60436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>
              <a:lnSpc>
                <a:spcPts val="4750"/>
              </a:lnSpc>
              <a:buNone/>
            </a:pPr>
            <a:r>
              <a:rPr lang="en-US" sz="38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Почва: Основа Жизни</a:t>
            </a:r>
            <a:endParaRPr lang="en-US" sz="3800" dirty="0"/>
          </a:p>
        </p:txBody>
      </p:sp>
      <p:sp>
        <p:nvSpPr>
          <p:cNvPr id="4" name="Shape 1"/>
          <p:cNvSpPr/>
          <p:nvPr/>
        </p:nvSpPr>
        <p:spPr>
          <a:xfrm>
            <a:off x="955477" y="1426250"/>
            <a:ext cx="22860" cy="6274118"/>
          </a:xfrm>
          <a:prstGeom prst="roundRect">
            <a:avLst>
              <a:gd name="adj" fmla="val 355340"/>
            </a:avLst>
          </a:prstGeom>
          <a:solidFill>
            <a:srgbClr val="E5BEB2"/>
          </a:solidFill>
        </p:spPr>
      </p:sp>
      <p:sp>
        <p:nvSpPr>
          <p:cNvPr id="5" name="Shape 2"/>
          <p:cNvSpPr/>
          <p:nvPr/>
        </p:nvSpPr>
        <p:spPr>
          <a:xfrm>
            <a:off x="1161574" y="1849874"/>
            <a:ext cx="676870" cy="22860"/>
          </a:xfrm>
          <a:prstGeom prst="roundRect">
            <a:avLst>
              <a:gd name="adj" fmla="val 355340"/>
            </a:avLst>
          </a:prstGeom>
          <a:solidFill>
            <a:srgbClr val="E5BEB2"/>
          </a:solidFill>
        </p:spPr>
      </p:sp>
      <p:sp>
        <p:nvSpPr>
          <p:cNvPr id="6" name="Shape 3"/>
          <p:cNvSpPr/>
          <p:nvPr/>
        </p:nvSpPr>
        <p:spPr>
          <a:xfrm>
            <a:off x="749379" y="1643777"/>
            <a:ext cx="435054" cy="435054"/>
          </a:xfrm>
          <a:prstGeom prst="roundRect">
            <a:avLst>
              <a:gd name="adj" fmla="val 18671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900470" y="1716167"/>
            <a:ext cx="132874" cy="2901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1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2030611" y="1619607"/>
            <a:ext cx="2417564" cy="3021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Состав</a:t>
            </a:r>
            <a:endParaRPr lang="en-US" sz="1900" dirty="0"/>
          </a:p>
        </p:txBody>
      </p:sp>
      <p:sp>
        <p:nvSpPr>
          <p:cNvPr id="9" name="Text 6"/>
          <p:cNvSpPr/>
          <p:nvPr/>
        </p:nvSpPr>
        <p:spPr>
          <a:xfrm>
            <a:off x="2030611" y="2037755"/>
            <a:ext cx="6436519" cy="61864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Почва состоит из минеральных веществ, органических веществ, воздуха и воды.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1161574" y="3466743"/>
            <a:ext cx="676870" cy="22860"/>
          </a:xfrm>
          <a:prstGeom prst="roundRect">
            <a:avLst>
              <a:gd name="adj" fmla="val 355340"/>
            </a:avLst>
          </a:prstGeom>
          <a:solidFill>
            <a:srgbClr val="E5BEB2"/>
          </a:solidFill>
        </p:spPr>
      </p:sp>
      <p:sp>
        <p:nvSpPr>
          <p:cNvPr id="11" name="Shape 8"/>
          <p:cNvSpPr/>
          <p:nvPr/>
        </p:nvSpPr>
        <p:spPr>
          <a:xfrm>
            <a:off x="749379" y="3260646"/>
            <a:ext cx="435054" cy="435054"/>
          </a:xfrm>
          <a:prstGeom prst="roundRect">
            <a:avLst>
              <a:gd name="adj" fmla="val 18671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79158" y="3333036"/>
            <a:ext cx="175498" cy="2901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2</a:t>
            </a:r>
            <a:endParaRPr lang="en-US" sz="2250" dirty="0"/>
          </a:p>
        </p:txBody>
      </p:sp>
      <p:sp>
        <p:nvSpPr>
          <p:cNvPr id="13" name="Text 10"/>
          <p:cNvSpPr/>
          <p:nvPr/>
        </p:nvSpPr>
        <p:spPr>
          <a:xfrm>
            <a:off x="2030611" y="3236476"/>
            <a:ext cx="2417564" cy="3021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Рост Растений</a:t>
            </a:r>
            <a:endParaRPr lang="en-US" sz="1900" dirty="0"/>
          </a:p>
        </p:txBody>
      </p:sp>
      <p:sp>
        <p:nvSpPr>
          <p:cNvPr id="14" name="Text 11"/>
          <p:cNvSpPr/>
          <p:nvPr/>
        </p:nvSpPr>
        <p:spPr>
          <a:xfrm>
            <a:off x="2030611" y="3654623"/>
            <a:ext cx="6436519" cy="61864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Почва обеспечивает растения питательными веществами и необходимыми условиями для роста.</a:t>
            </a:r>
            <a:endParaRPr lang="en-US" sz="1500" dirty="0"/>
          </a:p>
        </p:txBody>
      </p:sp>
      <p:sp>
        <p:nvSpPr>
          <p:cNvPr id="15" name="Shape 12"/>
          <p:cNvSpPr/>
          <p:nvPr/>
        </p:nvSpPr>
        <p:spPr>
          <a:xfrm>
            <a:off x="1161574" y="5083612"/>
            <a:ext cx="676870" cy="22860"/>
          </a:xfrm>
          <a:prstGeom prst="roundRect">
            <a:avLst>
              <a:gd name="adj" fmla="val 355340"/>
            </a:avLst>
          </a:prstGeom>
          <a:solidFill>
            <a:srgbClr val="E5BEB2"/>
          </a:solidFill>
        </p:spPr>
      </p:sp>
      <p:sp>
        <p:nvSpPr>
          <p:cNvPr id="16" name="Shape 13"/>
          <p:cNvSpPr/>
          <p:nvPr/>
        </p:nvSpPr>
        <p:spPr>
          <a:xfrm>
            <a:off x="749379" y="4877514"/>
            <a:ext cx="435054" cy="435054"/>
          </a:xfrm>
          <a:prstGeom prst="roundRect">
            <a:avLst>
              <a:gd name="adj" fmla="val 18671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884753" y="4949904"/>
            <a:ext cx="164187" cy="2901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3</a:t>
            </a:r>
            <a:endParaRPr lang="en-US" sz="2250" dirty="0"/>
          </a:p>
        </p:txBody>
      </p:sp>
      <p:sp>
        <p:nvSpPr>
          <p:cNvPr id="18" name="Text 15"/>
          <p:cNvSpPr/>
          <p:nvPr/>
        </p:nvSpPr>
        <p:spPr>
          <a:xfrm>
            <a:off x="2030611" y="4853345"/>
            <a:ext cx="2417564" cy="3021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Экосистема</a:t>
            </a:r>
            <a:endParaRPr lang="en-US" sz="1900" dirty="0"/>
          </a:p>
        </p:txBody>
      </p:sp>
      <p:sp>
        <p:nvSpPr>
          <p:cNvPr id="19" name="Text 16"/>
          <p:cNvSpPr/>
          <p:nvPr/>
        </p:nvSpPr>
        <p:spPr>
          <a:xfrm>
            <a:off x="2030611" y="5271492"/>
            <a:ext cx="6436519" cy="61864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Почва является домом для множества организмов, включая бактерии, грибы и насекомых.</a:t>
            </a:r>
            <a:endParaRPr lang="en-US" sz="1500" dirty="0"/>
          </a:p>
        </p:txBody>
      </p:sp>
      <p:sp>
        <p:nvSpPr>
          <p:cNvPr id="20" name="Shape 17"/>
          <p:cNvSpPr/>
          <p:nvPr/>
        </p:nvSpPr>
        <p:spPr>
          <a:xfrm>
            <a:off x="1161574" y="6700480"/>
            <a:ext cx="676870" cy="22860"/>
          </a:xfrm>
          <a:prstGeom prst="roundRect">
            <a:avLst>
              <a:gd name="adj" fmla="val 355340"/>
            </a:avLst>
          </a:prstGeom>
          <a:solidFill>
            <a:srgbClr val="E5BEB2"/>
          </a:solidFill>
        </p:spPr>
      </p:sp>
      <p:sp>
        <p:nvSpPr>
          <p:cNvPr id="21" name="Shape 18"/>
          <p:cNvSpPr/>
          <p:nvPr/>
        </p:nvSpPr>
        <p:spPr>
          <a:xfrm>
            <a:off x="749379" y="6494383"/>
            <a:ext cx="435054" cy="435054"/>
          </a:xfrm>
          <a:prstGeom prst="roundRect">
            <a:avLst>
              <a:gd name="adj" fmla="val 18671"/>
            </a:avLst>
          </a:prstGeom>
          <a:solidFill>
            <a:srgbClr val="FFD8CC"/>
          </a:solidFill>
          <a:ln w="7620">
            <a:solidFill>
              <a:srgbClr val="E5BEB2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870942" y="6566773"/>
            <a:ext cx="191810" cy="2901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4</a:t>
            </a:r>
            <a:endParaRPr lang="en-US" sz="2250" dirty="0"/>
          </a:p>
        </p:txBody>
      </p:sp>
      <p:sp>
        <p:nvSpPr>
          <p:cNvPr id="23" name="Text 20"/>
          <p:cNvSpPr/>
          <p:nvPr/>
        </p:nvSpPr>
        <p:spPr>
          <a:xfrm>
            <a:off x="2030611" y="6470213"/>
            <a:ext cx="2417564" cy="3021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403C4E"/>
                </a:solidFill>
                <a:latin typeface="Merriweather Bold" pitchFamily="34" charset="0"/>
                <a:ea typeface="Merriweather Bold" pitchFamily="34" charset="-122"/>
                <a:cs typeface="Merriweather Bold" pitchFamily="34" charset="-120"/>
              </a:rPr>
              <a:t>Биоразнообразие</a:t>
            </a:r>
            <a:endParaRPr lang="en-US" sz="1900" dirty="0"/>
          </a:p>
        </p:txBody>
      </p:sp>
      <p:sp>
        <p:nvSpPr>
          <p:cNvPr id="24" name="Text 21"/>
          <p:cNvSpPr/>
          <p:nvPr/>
        </p:nvSpPr>
        <p:spPr>
          <a:xfrm>
            <a:off x="2030611" y="6888361"/>
            <a:ext cx="6436519" cy="61864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3C4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Здоровая почва поддерживает биоразнообразие и плодородие экосистем.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3618</Words>
  <Application>WPS Presentation</Application>
  <PresentationFormat>On-screen Show (16:9)</PresentationFormat>
  <Paragraphs>178</Paragraphs>
  <Slides>12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7" baseType="lpstr">
      <vt:lpstr>Arial</vt:lpstr>
      <vt:lpstr>SimSun</vt:lpstr>
      <vt:lpstr>Wingdings</vt:lpstr>
      <vt:lpstr>Source Serif Pro Semi Bold</vt:lpstr>
      <vt:lpstr>Courier Std</vt:lpstr>
      <vt:lpstr>Source Serif Pro Semi Bold</vt:lpstr>
      <vt:lpstr>Source Serif Pro Semi Bold</vt:lpstr>
      <vt:lpstr>Source Sans Pro</vt:lpstr>
      <vt:lpstr>Source Sans Pro</vt:lpstr>
      <vt:lpstr>Source Sans Pro</vt:lpstr>
      <vt:lpstr>Source Sans Pro Bold</vt:lpstr>
      <vt:lpstr>Source Sans Pro Bold</vt:lpstr>
      <vt:lpstr>Source Sans Pro Bold</vt:lpstr>
      <vt:lpstr>Calibri</vt:lpstr>
      <vt:lpstr>Microsoft YaHei</vt:lpstr>
      <vt:lpstr>Arial Unicode MS</vt:lpstr>
      <vt:lpstr>Adobe Ming Std L</vt:lpstr>
      <vt:lpstr>Merriweather Bold</vt:lpstr>
      <vt:lpstr>Merriweather Bold</vt:lpstr>
      <vt:lpstr>Merriweather Bold</vt:lpstr>
      <vt:lpstr>Open Sans</vt:lpstr>
      <vt:lpstr>Open Sans</vt:lpstr>
      <vt:lpstr>Open Sans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Admin</cp:lastModifiedBy>
  <cp:revision>2</cp:revision>
  <dcterms:created xsi:type="dcterms:W3CDTF">2024-11-19T15:51:00Z</dcterms:created>
  <dcterms:modified xsi:type="dcterms:W3CDTF">2024-11-19T16:07:00Z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9CDFF3C9EDAE4D3C8934FDD63244039A_12</vt:lpwstr>
  </property>
  <property fmtid="{D5CDD505-2E9C-101B-9397-08002B2CF9AE}" pid="3" name="KSOProductBuildVer">
    <vt:lpwstr>1049-12.2.0.18911</vt:lpwstr>
  </property>
</Properties>
</file>