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3"/>
    <p:sldId id="266" r:id="rId5"/>
    <p:sldId id="257" r:id="rId6"/>
  </p:sldIdLst>
  <p:sldSz cx="6858000" cy="9906000" type="A4"/>
  <p:notesSz cx="6858000" cy="9144000"/>
  <p:embeddedFontLst>
    <p:embeddedFont>
      <p:font typeface="Calibri" panose="020F0502020204030204"/>
      <p:regular r:id="rId10"/>
    </p:embeddedFont>
    <p:embeddedFont>
      <p:font typeface="Open Sans"/>
      <p:regular r:id="rId11"/>
      <p:italic r:id="rId12"/>
      <p:boldItalic r:id="rId13"/>
    </p:embeddedFont>
    <p:embeddedFont>
      <p:font typeface="Open Sans Medium"/>
      <p:regular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  <p:extLst>
    <p:ext uri="{EFAFB233-063F-42B5-8137-9DF3F51BA10A}">
      <p15:sldGuideLst xmlns:p15="http://schemas.microsoft.com/office/powerpoint/2012/main">
        <p15:guide id="1" orient="horz" pos="310" userDrawn="1">
          <p15:clr>
            <a:srgbClr val="A4A3A4"/>
          </p15:clr>
        </p15:guide>
        <p15:guide id="2" pos="180" userDrawn="1">
          <p15:clr>
            <a:srgbClr val="A4A3A4"/>
          </p15:clr>
        </p15:guide>
        <p15:guide id="3" pos="436" userDrawn="1">
          <p15:clr>
            <a:srgbClr val="A4A3A4"/>
          </p15:clr>
        </p15:guide>
        <p15:guide id="4" pos="863" userDrawn="1">
          <p15:clr>
            <a:srgbClr val="A4A3A4"/>
          </p15:clr>
        </p15:guide>
        <p15:guide id="5" pos="3707" userDrawn="1">
          <p15:clr>
            <a:srgbClr val="A4A3A4"/>
          </p15:clr>
        </p15:guide>
        <p15:guide id="6" pos="4102" userDrawn="1">
          <p15:clr>
            <a:srgbClr val="A4A3A4"/>
          </p15:clr>
        </p15:guide>
        <p15:guide id="7" orient="horz" pos="549" userDrawn="1">
          <p15:clr>
            <a:srgbClr val="A4A3A4"/>
          </p15:clr>
        </p15:guide>
        <p15:guide id="8" orient="horz" pos="800" userDrawn="1">
          <p15:clr>
            <a:srgbClr val="A4A3A4"/>
          </p15:clr>
        </p15:guide>
        <p15:guide id="9" orient="horz" pos="6081" userDrawn="1">
          <p15:clr>
            <a:srgbClr val="A4A3A4"/>
          </p15:clr>
        </p15:guide>
        <p15:guide id="10" pos="2664" userDrawn="1">
          <p15:clr>
            <a:srgbClr val="A4A3A4"/>
          </p15:clr>
        </p15:guide>
        <p15:guide id="11" pos="2727" userDrawn="1">
          <p15:clr>
            <a:srgbClr val="A4A3A4"/>
          </p15:clr>
        </p15:guide>
        <p15:guide id="12" orient="horz" pos="1558" userDrawn="1">
          <p15:clr>
            <a:srgbClr val="A4A3A4"/>
          </p15:clr>
        </p15:guide>
        <p15:guide id="13" pos="4075" userDrawn="1">
          <p15:clr>
            <a:srgbClr val="A4A3A4"/>
          </p15:clr>
        </p15:guide>
        <p15:guide id="14" orient="horz" pos="5910" userDrawn="1">
          <p15:clr>
            <a:srgbClr val="A4A3A4"/>
          </p15:clr>
        </p15:guide>
        <p15:guide id="15" pos="13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95" d="100"/>
          <a:sy n="95" d="100"/>
        </p:scale>
        <p:origin x="-1350" y="2802"/>
      </p:cViewPr>
      <p:guideLst>
        <p:guide orient="horz" pos="310"/>
        <p:guide pos="180"/>
        <p:guide pos="436"/>
        <p:guide pos="863"/>
        <p:guide pos="3707"/>
        <p:guide pos="4102"/>
        <p:guide orient="horz" pos="549"/>
        <p:guide orient="horz" pos="800"/>
        <p:guide orient="horz" pos="6081"/>
        <p:guide pos="2664"/>
        <p:guide pos="2727"/>
        <p:guide orient="horz" pos="1558"/>
        <p:guide pos="4075"/>
        <p:guide orient="horz" pos="5910"/>
        <p:guide pos="13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font" Target="fonts/font7.fntdata"/><Relationship Id="rId15" Type="http://schemas.openxmlformats.org/officeDocument/2006/relationships/font" Target="fonts/font6.fntdata"/><Relationship Id="rId14" Type="http://schemas.openxmlformats.org/officeDocument/2006/relationships/font" Target="fonts/font5.fntdata"/><Relationship Id="rId13" Type="http://schemas.openxmlformats.org/officeDocument/2006/relationships/font" Target="fonts/font4.fntdata"/><Relationship Id="rId12" Type="http://schemas.openxmlformats.org/officeDocument/2006/relationships/font" Target="fonts/font3.fntdata"/><Relationship Id="rId11" Type="http://schemas.openxmlformats.org/officeDocument/2006/relationships/font" Target="fonts/font2.fntdata"/><Relationship Id="rId10" Type="http://schemas.openxmlformats.org/officeDocument/2006/relationships/font" Target="fonts/font1.fntdata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360613" y="1143000"/>
            <a:ext cx="21367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</a:fld>
            <a:endParaRPr sz="1200" b="0" i="0" u="none" strike="noStrike" cap="none"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e5ee755756_0_1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</a:p>
        </p:txBody>
      </p:sp>
      <p:sp>
        <p:nvSpPr>
          <p:cNvPr id="136" name="Google Shape;136;g1e5ee755756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Титульный слайд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9"/>
          <p:cNvSpPr txBox="1"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 panose="020F0502020204030204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9"/>
          <p:cNvSpPr txBox="1"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8" name="Google Shape;18;p9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9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9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matchingName="Заголовок и вертикальный текст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8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8"/>
          <p:cNvSpPr txBox="1">
            <a:spLocks noGrp="1"/>
          </p:cNvSpPr>
          <p:nvPr>
            <p:ph type="body" idx="1"/>
          </p:nvPr>
        </p:nvSpPr>
        <p:spPr>
          <a:xfrm rot="5400000">
            <a:off x="286367" y="2822135"/>
            <a:ext cx="6285266" cy="5915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8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8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8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matchingName="Вертикальный заголовок и текст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9"/>
          <p:cNvSpPr txBox="1">
            <a:spLocks noGrp="1"/>
          </p:cNvSpPr>
          <p:nvPr>
            <p:ph type="title"/>
          </p:nvPr>
        </p:nvSpPr>
        <p:spPr>
          <a:xfrm rot="5400000">
            <a:off x="1449696" y="3985464"/>
            <a:ext cx="8394877" cy="147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9"/>
          <p:cNvSpPr txBox="1">
            <a:spLocks noGrp="1"/>
          </p:cNvSpPr>
          <p:nvPr>
            <p:ph type="body" idx="1"/>
          </p:nvPr>
        </p:nvSpPr>
        <p:spPr>
          <a:xfrm rot="5400000">
            <a:off x="-1550679" y="2549570"/>
            <a:ext cx="8394877" cy="4350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9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9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9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matchingName="Заголовок и объект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0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0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0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0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0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matchingName="Заголовок раздела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1"/>
          <p:cNvSpPr txBox="1"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 panose="020F0502020204030204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1"/>
          <p:cNvSpPr txBox="1"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1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1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1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matchingName="Два объекта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2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2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12"/>
          <p:cNvSpPr txBox="1">
            <a:spLocks noGrp="1"/>
          </p:cNvSpPr>
          <p:nvPr>
            <p:ph type="body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12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2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matchingName="Сравнение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3"/>
          <p:cNvSpPr txBox="1"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3"/>
          <p:cNvSpPr txBox="1"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/>
        </p:txBody>
      </p:sp>
      <p:sp>
        <p:nvSpPr>
          <p:cNvPr id="43" name="Google Shape;43;p13"/>
          <p:cNvSpPr txBox="1">
            <a:spLocks noGrp="1"/>
          </p:cNvSpPr>
          <p:nvPr>
            <p:ph type="body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13"/>
          <p:cNvSpPr txBox="1">
            <a:spLocks noGrp="1"/>
          </p:cNvSpPr>
          <p:nvPr>
            <p:ph type="body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/>
        </p:txBody>
      </p:sp>
      <p:sp>
        <p:nvSpPr>
          <p:cNvPr id="45" name="Google Shape;45;p13"/>
          <p:cNvSpPr txBox="1">
            <a:spLocks noGrp="1"/>
          </p:cNvSpPr>
          <p:nvPr>
            <p:ph type="body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13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3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3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Только заголовок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4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4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4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4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Пустой слайд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5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matchingName="Объект с подписью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6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 panose="020F0502020204030204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6"/>
          <p:cNvSpPr txBox="1">
            <a:spLocks noGrp="1"/>
          </p:cNvSpPr>
          <p:nvPr>
            <p:ph type="body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61" name="Google Shape;61;p16"/>
          <p:cNvSpPr txBox="1">
            <a:spLocks noGrp="1"/>
          </p:cNvSpPr>
          <p:nvPr>
            <p:ph type="body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2" name="Google Shape;62;p16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6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matchingName="Рисунок с подписью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 panose="020F0502020204030204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7"/>
          <p:cNvSpPr>
            <a:spLocks noGrp="1"/>
          </p:cNvSpPr>
          <p:nvPr>
            <p:ph type="pic" idx="2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7"/>
          <p:cNvSpPr txBox="1">
            <a:spLocks noGrp="1"/>
          </p:cNvSpPr>
          <p:nvPr>
            <p:ph type="body" idx="1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9" name="Google Shape;69;p17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7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7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 panose="020F0502020204030204"/>
              <a:buNone/>
              <a:defRPr sz="33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1" name="Google Shape;11;p8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 panose="020B0604020202020204"/>
              <a:buChar char="•"/>
              <a:defRPr sz="21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 panose="020B0604020202020204"/>
              <a:buChar char="•"/>
              <a:defRPr sz="15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 panose="020B0604020202020204"/>
              <a:buChar char="•"/>
              <a:defRPr sz="135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 panose="020B0604020202020204"/>
              <a:buChar char="•"/>
              <a:defRPr sz="135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 panose="020B0604020202020204"/>
              <a:buChar char="•"/>
              <a:defRPr sz="135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 panose="020B0604020202020204"/>
              <a:buChar char="•"/>
              <a:defRPr sz="135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 panose="020B0604020202020204"/>
              <a:buChar char="•"/>
              <a:defRPr sz="135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 panose="020B0604020202020204"/>
              <a:buChar char="•"/>
              <a:defRPr sz="135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12" name="Google Shape;12;p8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13" name="Google Shape;13;p8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14" name="Google Shape;14;p8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/>
          <p:nvPr/>
        </p:nvSpPr>
        <p:spPr>
          <a:xfrm>
            <a:off x="-25" y="-4125"/>
            <a:ext cx="6858000" cy="9906000"/>
          </a:xfrm>
          <a:prstGeom prst="roundRect">
            <a:avLst>
              <a:gd name="adj" fmla="val 2915"/>
            </a:avLst>
          </a:prstGeom>
          <a:noFill/>
          <a:ln w="114300" cap="flat" cmpd="sng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</a:pPr>
            <a:endParaRPr sz="14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393391" y="656730"/>
            <a:ext cx="6152519" cy="430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 panose="020B0604020202020204"/>
              <a:buNone/>
            </a:pPr>
            <a:r>
              <a:rPr lang="ru-RU" sz="2200" b="1" dirty="0" smtClean="0">
                <a:latin typeface="+mn-lt"/>
                <a:ea typeface="Open Sans"/>
                <a:cs typeface="Open Sans"/>
                <a:sym typeface="Open Sans"/>
              </a:rPr>
              <a:t>Влияние человека на живую природу</a:t>
            </a:r>
            <a:endParaRPr sz="2200" b="1" i="0" u="none" strike="noStrike" cap="none" dirty="0">
              <a:solidFill>
                <a:srgbClr val="000000"/>
              </a:solidFill>
              <a:latin typeface="+mn-lt"/>
              <a:ea typeface="Open Sans"/>
              <a:cs typeface="Open Sans"/>
              <a:sym typeface="Open Sans"/>
            </a:endParaRPr>
          </a:p>
        </p:txBody>
      </p:sp>
      <p:sp>
        <p:nvSpPr>
          <p:cNvPr id="131" name="Google Shape;131;p1"/>
          <p:cNvSpPr txBox="1"/>
          <p:nvPr/>
        </p:nvSpPr>
        <p:spPr>
          <a:xfrm>
            <a:off x="6469266" y="9515206"/>
            <a:ext cx="249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</a:pPr>
            <a:r>
              <a:rPr lang="ru-RU" sz="1200" b="1" i="0" u="none" strike="noStrike" cap="none">
                <a:solidFill>
                  <a:srgbClr val="262626"/>
                </a:solidFill>
                <a:latin typeface="Open Sans"/>
                <a:ea typeface="Open Sans"/>
                <a:cs typeface="Open Sans"/>
                <a:sym typeface="Open Sans"/>
              </a:rPr>
              <a:t>1</a:t>
            </a:r>
            <a:endParaRPr sz="1200" b="1" i="0" u="none" strike="noStrike" cap="none">
              <a:solidFill>
                <a:srgbClr val="26262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2" name="Google Shape;132;p1"/>
          <p:cNvSpPr txBox="1"/>
          <p:nvPr/>
        </p:nvSpPr>
        <p:spPr>
          <a:xfrm>
            <a:off x="151300" y="215475"/>
            <a:ext cx="4784400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</a:pPr>
            <a:r>
              <a:rPr lang="ru-RU" sz="1200" i="0" u="none" strike="noStrike" cap="none">
                <a:solidFill>
                  <a:srgbClr val="00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Название команды </a:t>
            </a:r>
            <a:r>
              <a:rPr lang="ru-RU" sz="1200">
                <a:latin typeface="Open Sans Medium"/>
                <a:ea typeface="Open Sans Medium"/>
                <a:cs typeface="Open Sans Medium"/>
                <a:sym typeface="Open Sans Medium"/>
              </a:rPr>
              <a:t>_________________________ </a:t>
            </a:r>
            <a:r>
              <a:rPr lang="ru-RU" sz="1200" i="0" u="none" strike="noStrike" cap="none">
                <a:solidFill>
                  <a:srgbClr val="00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 Дат</a:t>
            </a:r>
            <a:r>
              <a:rPr lang="ru-RU" sz="1200">
                <a:latin typeface="Open Sans Medium"/>
                <a:ea typeface="Open Sans Medium"/>
                <a:cs typeface="Open Sans Medium"/>
                <a:sym typeface="Open Sans Medium"/>
              </a:rPr>
              <a:t>а ___________</a:t>
            </a:r>
            <a:endParaRPr sz="1200" i="0" u="none" strike="noStrike" cap="none">
              <a:solidFill>
                <a:srgbClr val="00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33" name="Google Shape;133;p1"/>
          <p:cNvSpPr/>
          <p:nvPr/>
        </p:nvSpPr>
        <p:spPr>
          <a:xfrm>
            <a:off x="4888225" y="194300"/>
            <a:ext cx="1790700" cy="449700"/>
          </a:xfrm>
          <a:prstGeom prst="roundRect">
            <a:avLst>
              <a:gd name="adj" fmla="val 27535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300" b="1" dirty="0" smtClean="0">
                <a:latin typeface="Open Sans"/>
                <a:ea typeface="Open Sans"/>
                <a:cs typeface="Open Sans"/>
                <a:sym typeface="Open Sans"/>
              </a:rPr>
              <a:t>биология</a:t>
            </a:r>
            <a:endParaRPr sz="1300" b="1" dirty="0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300250" y="2422187"/>
            <a:ext cx="1551903" cy="45720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55" idx="1"/>
          </p:cNvCxnSpPr>
          <p:nvPr/>
        </p:nvCxnSpPr>
        <p:spPr>
          <a:xfrm flipH="1" flipV="1">
            <a:off x="-845195" y="2812033"/>
            <a:ext cx="1481548" cy="484806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-451448" y="2539874"/>
            <a:ext cx="1218936" cy="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133600" y="2196771"/>
            <a:ext cx="154898" cy="22860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3952100" y="3168201"/>
            <a:ext cx="564127" cy="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 flipV="1">
            <a:off x="3647872" y="3070925"/>
            <a:ext cx="868355" cy="97276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3043411" y="1511891"/>
            <a:ext cx="0" cy="564477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2300250" y="4499092"/>
            <a:ext cx="364398" cy="137574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2292152" y="3877636"/>
            <a:ext cx="372496" cy="120432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2300250" y="3168201"/>
            <a:ext cx="910646" cy="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373291" y="6523358"/>
            <a:ext cx="747959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42289" y="6569077"/>
            <a:ext cx="486893" cy="6001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47872" y="7499539"/>
            <a:ext cx="581310" cy="61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350114" y="7868449"/>
            <a:ext cx="532474" cy="1844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08428" y="6053152"/>
            <a:ext cx="807923" cy="1632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959582" y="6938682"/>
            <a:ext cx="445521" cy="1459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906716" y="6216383"/>
            <a:ext cx="225547" cy="3069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Google Shape;92;p1"/>
          <p:cNvSpPr/>
          <p:nvPr/>
        </p:nvSpPr>
        <p:spPr>
          <a:xfrm>
            <a:off x="286662" y="1163686"/>
            <a:ext cx="6225300" cy="8489969"/>
          </a:xfrm>
          <a:prstGeom prst="roundRect">
            <a:avLst>
              <a:gd name="adj" fmla="val 7333"/>
            </a:avLst>
          </a:prstGeom>
          <a:solidFill>
            <a:schemeClr val="lt1"/>
          </a:solidFill>
          <a:ln w="28575" cap="flat" cmpd="sng">
            <a:solidFill>
              <a:schemeClr val="accent6">
                <a:lumMod val="40000"/>
                <a:lumOff val="60000"/>
              </a:schemeClr>
            </a:solidFill>
            <a:prstDash val="sys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/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0" name="Google Shape;95;p1"/>
          <p:cNvSpPr/>
          <p:nvPr/>
        </p:nvSpPr>
        <p:spPr>
          <a:xfrm>
            <a:off x="463318" y="1344429"/>
            <a:ext cx="1222800" cy="449700"/>
          </a:xfrm>
          <a:prstGeom prst="roundRect">
            <a:avLst>
              <a:gd name="adj" fmla="val 24072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300" b="1" dirty="0">
                <a:latin typeface="Open Sans"/>
                <a:ea typeface="Open Sans"/>
                <a:cs typeface="Open Sans"/>
                <a:sym typeface="Open Sans"/>
              </a:rPr>
              <a:t>Задание 1</a:t>
            </a:r>
            <a:endParaRPr sz="1300" b="1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0569" y="1270909"/>
            <a:ext cx="45766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Назовите виды хозяйственной деятельности человека и отметьте их последствия.</a:t>
            </a:r>
            <a:endParaRPr lang="ru-RU" b="1" dirty="0"/>
          </a:p>
        </p:txBody>
      </p:sp>
      <p:pic>
        <p:nvPicPr>
          <p:cNvPr id="1026" name="Picture 2" descr="D:\Documents\Шаблоны рабчих листов\География\Загрязнение\Вырубка лесов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11" y="1933955"/>
            <a:ext cx="1661006" cy="1661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3725" y="3481433"/>
            <a:ext cx="1828834" cy="456419"/>
          </a:xfrm>
          <a:prstGeom prst="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899052" y="1916349"/>
            <a:ext cx="273105" cy="280422"/>
          </a:xfrm>
          <a:prstGeom prst="round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2910936" y="2351865"/>
            <a:ext cx="273105" cy="280422"/>
          </a:xfrm>
          <a:prstGeom prst="round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2910936" y="2764458"/>
            <a:ext cx="273105" cy="280422"/>
          </a:xfrm>
          <a:prstGeom prst="round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2906858" y="3168201"/>
            <a:ext cx="273105" cy="280422"/>
          </a:xfrm>
          <a:prstGeom prst="round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2906858" y="3570051"/>
            <a:ext cx="273105" cy="280422"/>
          </a:xfrm>
          <a:prstGeom prst="round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186162" y="1888994"/>
            <a:ext cx="27813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Изменение климата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154900" y="2212080"/>
            <a:ext cx="25301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Сокращение численности животных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210896" y="3168201"/>
            <a:ext cx="2674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Опустынивание земель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210896" y="3448623"/>
            <a:ext cx="2756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Увеличение количества кислорода в воздухе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210896" y="2650787"/>
            <a:ext cx="2756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Увеличение численности животных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87" y="4567879"/>
            <a:ext cx="1475413" cy="1203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5" name="Прямоугольник 64"/>
          <p:cNvSpPr/>
          <p:nvPr/>
        </p:nvSpPr>
        <p:spPr>
          <a:xfrm>
            <a:off x="456695" y="5824942"/>
            <a:ext cx="1828834" cy="456419"/>
          </a:xfrm>
          <a:prstGeom prst="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2939648" y="4427668"/>
            <a:ext cx="273105" cy="280422"/>
          </a:xfrm>
          <a:prstGeom prst="round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2939648" y="4808664"/>
            <a:ext cx="273105" cy="280422"/>
          </a:xfrm>
          <a:prstGeom prst="round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2939648" y="5189660"/>
            <a:ext cx="273105" cy="280422"/>
          </a:xfrm>
          <a:prstGeom prst="round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2941623" y="5558609"/>
            <a:ext cx="273105" cy="280422"/>
          </a:xfrm>
          <a:prstGeom prst="round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2943598" y="5927558"/>
            <a:ext cx="273105" cy="280422"/>
          </a:xfrm>
          <a:prstGeom prst="round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216703" y="4427668"/>
            <a:ext cx="2566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Нарушение рельефа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216703" y="5169461"/>
            <a:ext cx="2750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Загрязнение воздуха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216703" y="5558609"/>
            <a:ext cx="2979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Исчезновение растительности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216703" y="4781309"/>
            <a:ext cx="2979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Улучшению плодородия почвы</a:t>
            </a:r>
            <a:endParaRPr lang="ru-RU" dirty="0"/>
          </a:p>
        </p:txBody>
      </p:sp>
      <p:sp>
        <p:nvSpPr>
          <p:cNvPr id="74" name="TextBox 73"/>
          <p:cNvSpPr txBox="1"/>
          <p:nvPr/>
        </p:nvSpPr>
        <p:spPr>
          <a:xfrm>
            <a:off x="3234800" y="5806159"/>
            <a:ext cx="3102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Увеличение численности животных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353" y="6938682"/>
            <a:ext cx="1705871" cy="155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6" name="Прямоугольник 75"/>
          <p:cNvSpPr/>
          <p:nvPr/>
        </p:nvSpPr>
        <p:spPr>
          <a:xfrm>
            <a:off x="691693" y="8613456"/>
            <a:ext cx="1828834" cy="456419"/>
          </a:xfrm>
          <a:prstGeom prst="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2961018" y="8686925"/>
            <a:ext cx="273105" cy="280422"/>
          </a:xfrm>
          <a:prstGeom prst="round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2943598" y="7107077"/>
            <a:ext cx="273105" cy="280422"/>
          </a:xfrm>
          <a:prstGeom prst="round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2955212" y="7494371"/>
            <a:ext cx="273105" cy="280422"/>
          </a:xfrm>
          <a:prstGeom prst="round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2955212" y="7881665"/>
            <a:ext cx="273105" cy="280422"/>
          </a:xfrm>
          <a:prstGeom prst="round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2961019" y="8268959"/>
            <a:ext cx="273105" cy="280422"/>
          </a:xfrm>
          <a:prstGeom prst="round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234800" y="7084679"/>
            <a:ext cx="29617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Снижение плодородия почвы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210896" y="7892498"/>
            <a:ext cx="29617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Опустынивание земель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3239076" y="8673247"/>
            <a:ext cx="28232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Загрязнение водоемов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3239076" y="8163705"/>
            <a:ext cx="2927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Увеличение численности животных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3253639" y="7381408"/>
            <a:ext cx="30298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Увеличение многообразия растений</a:t>
            </a:r>
            <a:endParaRPr lang="ru-RU" dirty="0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V="1">
            <a:off x="456695" y="4191856"/>
            <a:ext cx="5826757" cy="10274"/>
          </a:xfrm>
          <a:prstGeom prst="line">
            <a:avLst/>
          </a:prstGeom>
          <a:ln w="19050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flipV="1">
            <a:off x="519611" y="6655941"/>
            <a:ext cx="5826757" cy="10274"/>
          </a:xfrm>
          <a:prstGeom prst="line">
            <a:avLst/>
          </a:prstGeom>
          <a:ln w="19050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/>
          <p:nvPr/>
        </p:nvSpPr>
        <p:spPr>
          <a:xfrm>
            <a:off x="-25" y="-4125"/>
            <a:ext cx="6858000" cy="9906000"/>
          </a:xfrm>
          <a:prstGeom prst="roundRect">
            <a:avLst>
              <a:gd name="adj" fmla="val 2915"/>
            </a:avLst>
          </a:prstGeom>
          <a:noFill/>
          <a:ln w="114300" cap="flat" cmpd="sng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</a:pPr>
            <a:endParaRPr sz="14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1" name="Google Shape;131;p1"/>
          <p:cNvSpPr txBox="1"/>
          <p:nvPr/>
        </p:nvSpPr>
        <p:spPr>
          <a:xfrm>
            <a:off x="6469266" y="9515206"/>
            <a:ext cx="249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</a:pPr>
            <a:r>
              <a:rPr lang="ru-RU" sz="1200" b="1" dirty="0">
                <a:solidFill>
                  <a:srgbClr val="262626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  <a:endParaRPr sz="1200" b="1" i="0" u="none" strike="noStrike" cap="none" dirty="0">
              <a:solidFill>
                <a:srgbClr val="26262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300250" y="2422187"/>
            <a:ext cx="1551903" cy="45720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 flipV="1">
            <a:off x="-845195" y="2812033"/>
            <a:ext cx="1481548" cy="484806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-451448" y="2539874"/>
            <a:ext cx="1218936" cy="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133600" y="2196771"/>
            <a:ext cx="154898" cy="22860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3952100" y="3168201"/>
            <a:ext cx="564127" cy="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 flipV="1">
            <a:off x="3647872" y="3070925"/>
            <a:ext cx="868355" cy="97276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3043411" y="1511891"/>
            <a:ext cx="0" cy="564477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2300250" y="4499092"/>
            <a:ext cx="364398" cy="137574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2292152" y="3877636"/>
            <a:ext cx="372496" cy="120432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2300250" y="3168201"/>
            <a:ext cx="910646" cy="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742289" y="6569077"/>
            <a:ext cx="486893" cy="6001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47872" y="7499539"/>
            <a:ext cx="581310" cy="61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350114" y="7868449"/>
            <a:ext cx="532474" cy="1844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08428" y="6053152"/>
            <a:ext cx="807923" cy="1632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959582" y="6938682"/>
            <a:ext cx="445521" cy="1459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906716" y="6216383"/>
            <a:ext cx="225547" cy="3069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Google Shape;92;p1"/>
          <p:cNvSpPr/>
          <p:nvPr/>
        </p:nvSpPr>
        <p:spPr>
          <a:xfrm>
            <a:off x="298676" y="602448"/>
            <a:ext cx="6225300" cy="1708623"/>
          </a:xfrm>
          <a:prstGeom prst="roundRect">
            <a:avLst>
              <a:gd name="adj" fmla="val 7333"/>
            </a:avLst>
          </a:prstGeom>
          <a:solidFill>
            <a:schemeClr val="lt1"/>
          </a:solidFill>
          <a:ln w="28575" cap="flat" cmpd="sng">
            <a:solidFill>
              <a:schemeClr val="accent6">
                <a:lumMod val="40000"/>
                <a:lumOff val="60000"/>
              </a:schemeClr>
            </a:solidFill>
            <a:prstDash val="sys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/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0" name="Google Shape;95;p1"/>
          <p:cNvSpPr/>
          <p:nvPr/>
        </p:nvSpPr>
        <p:spPr>
          <a:xfrm>
            <a:off x="469965" y="758840"/>
            <a:ext cx="1222800" cy="449700"/>
          </a:xfrm>
          <a:prstGeom prst="roundRect">
            <a:avLst>
              <a:gd name="adj" fmla="val 24072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300" b="1" dirty="0">
                <a:latin typeface="Open Sans"/>
                <a:ea typeface="Open Sans"/>
                <a:cs typeface="Open Sans"/>
                <a:sym typeface="Open Sans"/>
              </a:rPr>
              <a:t>Задание </a:t>
            </a:r>
            <a:r>
              <a:rPr lang="ru-RU" sz="1300" b="1" dirty="0" smtClean="0">
                <a:latin typeface="Open Sans"/>
                <a:ea typeface="Open Sans"/>
                <a:cs typeface="Open Sans"/>
                <a:sym typeface="Open Sans"/>
              </a:rPr>
              <a:t>2</a:t>
            </a:r>
            <a:endParaRPr sz="1300" b="1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97388" y="676727"/>
            <a:ext cx="4814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Назовите  еще виды хозяйственной деятельности, которые негативно влияют на живую природу.</a:t>
            </a:r>
            <a:endParaRPr lang="ru-RU" b="1" dirty="0"/>
          </a:p>
        </p:txBody>
      </p:sp>
      <p:grpSp>
        <p:nvGrpSpPr>
          <p:cNvPr id="42" name="Группа 41"/>
          <p:cNvGrpSpPr/>
          <p:nvPr/>
        </p:nvGrpSpPr>
        <p:grpSpPr>
          <a:xfrm>
            <a:off x="298675" y="6469386"/>
            <a:ext cx="6225300" cy="3194168"/>
            <a:chOff x="286662" y="6134767"/>
            <a:chExt cx="6225300" cy="3194168"/>
          </a:xfrm>
        </p:grpSpPr>
        <p:sp>
          <p:nvSpPr>
            <p:cNvPr id="89" name="Google Shape;92;p1"/>
            <p:cNvSpPr/>
            <p:nvPr/>
          </p:nvSpPr>
          <p:spPr>
            <a:xfrm>
              <a:off x="286662" y="6134767"/>
              <a:ext cx="6225300" cy="3194168"/>
            </a:xfrm>
            <a:prstGeom prst="roundRect">
              <a:avLst>
                <a:gd name="adj" fmla="val 7333"/>
              </a:avLst>
            </a:prstGeom>
            <a:solidFill>
              <a:schemeClr val="lt1"/>
            </a:solidFill>
            <a:ln w="28575" cap="flat" cmpd="sng">
              <a:solidFill>
                <a:schemeClr val="accent6">
                  <a:lumMod val="40000"/>
                  <a:lumOff val="60000"/>
                </a:schemeClr>
              </a:solidFill>
              <a:prstDash val="sys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 panose="020B0604020202020204"/>
                <a:buNone/>
              </a:pPr>
              <a:r>
                <a:rPr lang="ru-RU" sz="1800" b="0" i="0" u="none" strike="noStrike" cap="none" dirty="0" smtClean="0">
                  <a:solidFill>
                    <a:schemeClr val="lt1"/>
                  </a:solidFill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rPr>
                <a:t>А черепные</a:t>
              </a:r>
              <a:endParaRPr sz="1800" b="0" i="0" u="none" strike="noStrike" cap="none" dirty="0">
                <a:solidFill>
                  <a:schemeClr val="lt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4" name="Google Shape;95;p1"/>
            <p:cNvSpPr/>
            <p:nvPr/>
          </p:nvSpPr>
          <p:spPr>
            <a:xfrm>
              <a:off x="448230" y="6298508"/>
              <a:ext cx="1222800" cy="449700"/>
            </a:xfrm>
            <a:prstGeom prst="roundRect">
              <a:avLst>
                <a:gd name="adj" fmla="val 24072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accent6">
                  <a:lumMod val="40000"/>
                  <a:lumOff val="6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300" b="1" dirty="0">
                  <a:latin typeface="Open Sans"/>
                  <a:ea typeface="Open Sans"/>
                  <a:cs typeface="Open Sans"/>
                  <a:sym typeface="Open Sans"/>
                </a:rPr>
                <a:t>Задание </a:t>
              </a:r>
              <a:r>
                <a:rPr lang="ru-RU" sz="1300" b="1" dirty="0" smtClean="0">
                  <a:latin typeface="Open Sans"/>
                  <a:ea typeface="Open Sans"/>
                  <a:cs typeface="Open Sans"/>
                  <a:sym typeface="Open Sans"/>
                </a:rPr>
                <a:t>4</a:t>
              </a:r>
              <a:endParaRPr sz="1300" b="1" dirty="0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8" name="Скругленный прямоугольник 97"/>
            <p:cNvSpPr/>
            <p:nvPr/>
          </p:nvSpPr>
          <p:spPr>
            <a:xfrm>
              <a:off x="566182" y="6869140"/>
              <a:ext cx="2457484" cy="40206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Скругленный прямоугольник 98"/>
            <p:cNvSpPr/>
            <p:nvPr/>
          </p:nvSpPr>
          <p:spPr>
            <a:xfrm>
              <a:off x="585927" y="7851834"/>
              <a:ext cx="2457484" cy="40206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3" name="Скругленный прямоугольник 102"/>
            <p:cNvSpPr/>
            <p:nvPr/>
          </p:nvSpPr>
          <p:spPr>
            <a:xfrm>
              <a:off x="566182" y="7357082"/>
              <a:ext cx="2457484" cy="40206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4" name="Скругленный прямоугольник 103"/>
            <p:cNvSpPr/>
            <p:nvPr/>
          </p:nvSpPr>
          <p:spPr>
            <a:xfrm>
              <a:off x="585927" y="8319014"/>
              <a:ext cx="2457484" cy="40206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5" name="Скругленный прямоугольник 104"/>
            <p:cNvSpPr/>
            <p:nvPr/>
          </p:nvSpPr>
          <p:spPr>
            <a:xfrm>
              <a:off x="581794" y="8806113"/>
              <a:ext cx="2457484" cy="40206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6" name="Скругленный прямоугольник 105"/>
            <p:cNvSpPr/>
            <p:nvPr/>
          </p:nvSpPr>
          <p:spPr>
            <a:xfrm>
              <a:off x="4503220" y="7360407"/>
              <a:ext cx="1589129" cy="40206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7" name="Скругленный прямоугольник 106"/>
            <p:cNvSpPr/>
            <p:nvPr/>
          </p:nvSpPr>
          <p:spPr>
            <a:xfrm>
              <a:off x="4497414" y="7850197"/>
              <a:ext cx="1600739" cy="40206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516226" y="7385504"/>
              <a:ext cx="15631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удобрения</a:t>
              </a:r>
              <a:endParaRPr lang="ru-RU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516228" y="7868448"/>
              <a:ext cx="15631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картон</a:t>
              </a:r>
              <a:endParaRPr lang="ru-RU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81794" y="6903550"/>
              <a:ext cx="24418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/>
                <a:t>п</a:t>
              </a:r>
              <a:r>
                <a:rPr lang="ru-RU" dirty="0" smtClean="0"/>
                <a:t>ищевые отходы</a:t>
              </a:r>
              <a:endParaRPr lang="ru-RU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93733" y="8366156"/>
              <a:ext cx="24418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стекло</a:t>
              </a:r>
              <a:endParaRPr lang="ru-RU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93733" y="7376425"/>
              <a:ext cx="24299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макулатура</a:t>
              </a:r>
              <a:endParaRPr lang="ru-RU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93733" y="7868449"/>
              <a:ext cx="24299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пластмасса</a:t>
              </a:r>
              <a:endParaRPr lang="ru-RU" dirty="0"/>
            </a:p>
          </p:txBody>
        </p:sp>
        <p:sp>
          <p:nvSpPr>
            <p:cNvPr id="58" name="Скругленный прямоугольник 57"/>
            <p:cNvSpPr/>
            <p:nvPr/>
          </p:nvSpPr>
          <p:spPr>
            <a:xfrm>
              <a:off x="4515610" y="6869140"/>
              <a:ext cx="1589129" cy="40206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Скругленный прямоугольник 58"/>
            <p:cNvSpPr/>
            <p:nvPr/>
          </p:nvSpPr>
          <p:spPr>
            <a:xfrm>
              <a:off x="4490217" y="8311497"/>
              <a:ext cx="1589129" cy="40206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0" name="Скругленный прямоугольник 59"/>
            <p:cNvSpPr/>
            <p:nvPr/>
          </p:nvSpPr>
          <p:spPr>
            <a:xfrm>
              <a:off x="4490216" y="8806113"/>
              <a:ext cx="1589129" cy="40206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48065" y="8319014"/>
              <a:ext cx="15312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одежда</a:t>
              </a:r>
              <a:endParaRPr lang="ru-RU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548065" y="6903550"/>
              <a:ext cx="15312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цемент</a:t>
              </a:r>
              <a:endParaRPr lang="ru-RU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09073" y="8865305"/>
              <a:ext cx="23873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/>
                <a:t>с</a:t>
              </a:r>
              <a:r>
                <a:rPr lang="ru-RU" dirty="0" smtClean="0"/>
                <a:t>тарые электроприборы</a:t>
              </a:r>
              <a:endParaRPr lang="ru-RU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419986" y="8864895"/>
              <a:ext cx="17891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/>
                <a:t>ц</a:t>
              </a:r>
              <a:r>
                <a:rPr lang="ru-RU" dirty="0" smtClean="0"/>
                <a:t>ветные металлы</a:t>
              </a:r>
              <a:endParaRPr lang="ru-RU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697388" y="6261748"/>
              <a:ext cx="43187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Определите вторую жизнь вещей.</a:t>
              </a:r>
              <a:endParaRPr lang="ru-RU" b="1" dirty="0" smtClean="0"/>
            </a:p>
            <a:p>
              <a:r>
                <a:rPr lang="ru-RU" b="1" dirty="0" smtClean="0"/>
                <a:t>Найдите соответствие.</a:t>
              </a:r>
              <a:endParaRPr lang="ru-RU" b="1" dirty="0"/>
            </a:p>
          </p:txBody>
        </p:sp>
      </p:grpSp>
      <p:sp>
        <p:nvSpPr>
          <p:cNvPr id="65" name="Google Shape;146;g1e5ee755756_0_126"/>
          <p:cNvSpPr txBox="1"/>
          <p:nvPr/>
        </p:nvSpPr>
        <p:spPr>
          <a:xfrm>
            <a:off x="151300" y="215475"/>
            <a:ext cx="6567000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</a:pPr>
            <a:r>
              <a:rPr lang="ru-RU" sz="1200">
                <a:latin typeface="Open Sans Medium"/>
                <a:ea typeface="Open Sans Medium"/>
                <a:cs typeface="Open Sans Medium"/>
                <a:sym typeface="Open Sans Medium"/>
              </a:rPr>
              <a:t>Название команды</a:t>
            </a:r>
            <a:r>
              <a:rPr lang="ru-RU" sz="1200" i="0" u="none" strike="noStrike" cap="none" dirty="0">
                <a:solidFill>
                  <a:srgbClr val="00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 </a:t>
            </a:r>
            <a:r>
              <a:rPr lang="ru-RU" sz="1200" dirty="0">
                <a:latin typeface="Open Sans Medium"/>
                <a:ea typeface="Open Sans Medium"/>
                <a:cs typeface="Open Sans Medium"/>
                <a:sym typeface="Open Sans Medium"/>
              </a:rPr>
              <a:t>_____________________________________ </a:t>
            </a:r>
            <a:r>
              <a:rPr lang="ru-RU" sz="1200" i="0" u="none" strike="noStrike" cap="none" dirty="0">
                <a:solidFill>
                  <a:srgbClr val="00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 Дат</a:t>
            </a:r>
            <a:r>
              <a:rPr lang="ru-RU" sz="1200" dirty="0">
                <a:latin typeface="Open Sans Medium"/>
                <a:ea typeface="Open Sans Medium"/>
                <a:cs typeface="Open Sans Medium"/>
                <a:sym typeface="Open Sans Medium"/>
              </a:rPr>
              <a:t>а ____________________</a:t>
            </a:r>
            <a:endParaRPr sz="1200" i="0" u="none" strike="noStrike" cap="none" dirty="0">
              <a:solidFill>
                <a:srgbClr val="00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9965" y="1208540"/>
            <a:ext cx="1222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Ответ:</a:t>
            </a:r>
            <a:endParaRPr lang="ru-RU" b="1" dirty="0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1212389" y="1511891"/>
            <a:ext cx="499679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581794" y="1789871"/>
            <a:ext cx="5627389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597631" y="2066549"/>
            <a:ext cx="5627389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Google Shape;92;p1"/>
          <p:cNvSpPr/>
          <p:nvPr/>
        </p:nvSpPr>
        <p:spPr>
          <a:xfrm>
            <a:off x="332570" y="2539874"/>
            <a:ext cx="6225300" cy="3676509"/>
          </a:xfrm>
          <a:prstGeom prst="roundRect">
            <a:avLst>
              <a:gd name="adj" fmla="val 7333"/>
            </a:avLst>
          </a:prstGeom>
          <a:solidFill>
            <a:schemeClr val="lt1"/>
          </a:solidFill>
          <a:ln w="28575" cap="flat" cmpd="sng">
            <a:solidFill>
              <a:schemeClr val="accent6">
                <a:lumMod val="40000"/>
                <a:lumOff val="60000"/>
              </a:schemeClr>
            </a:solidFill>
            <a:prstDash val="sys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/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2" name="Google Shape;95;p1"/>
          <p:cNvSpPr/>
          <p:nvPr/>
        </p:nvSpPr>
        <p:spPr>
          <a:xfrm>
            <a:off x="449845" y="2669863"/>
            <a:ext cx="1222800" cy="449700"/>
          </a:xfrm>
          <a:prstGeom prst="roundRect">
            <a:avLst>
              <a:gd name="adj" fmla="val 24072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300" b="1" dirty="0">
                <a:latin typeface="Open Sans"/>
                <a:ea typeface="Open Sans"/>
                <a:cs typeface="Open Sans"/>
                <a:sym typeface="Open Sans"/>
              </a:rPr>
              <a:t>Задание 3</a:t>
            </a:r>
            <a:endParaRPr sz="1300" b="1" dirty="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72" y="3045149"/>
            <a:ext cx="2194683" cy="1556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197" y="3146723"/>
            <a:ext cx="2416652" cy="1353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569" y="4752702"/>
            <a:ext cx="1814799" cy="1574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1709401" y="2650787"/>
            <a:ext cx="4407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Разгадайте ребус и определить названия, </a:t>
            </a:r>
            <a:r>
              <a:rPr lang="ru-RU" b="1" dirty="0" smtClean="0"/>
              <a:t>животных, истребленных человеком.</a:t>
            </a:r>
            <a:endParaRPr lang="ru-RU" b="1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699125" y="4602002"/>
            <a:ext cx="1659359" cy="312209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5362565" y="5736641"/>
            <a:ext cx="554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+ Т</a:t>
            </a:r>
            <a:endParaRPr lang="ru-RU" b="1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70" y="4908807"/>
            <a:ext cx="2145830" cy="1306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" name="Прямоугольник 81"/>
          <p:cNvSpPr/>
          <p:nvPr/>
        </p:nvSpPr>
        <p:spPr>
          <a:xfrm>
            <a:off x="494266" y="4596598"/>
            <a:ext cx="1659359" cy="312209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2188189" y="5160968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2107906" y="5138108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/>
          <p:cNvSpPr/>
          <p:nvPr/>
        </p:nvSpPr>
        <p:spPr>
          <a:xfrm>
            <a:off x="1761101" y="541208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2300250" y="5158002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499" y="4969239"/>
            <a:ext cx="1111474" cy="1185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1" name="Прямоугольник 90"/>
          <p:cNvSpPr/>
          <p:nvPr/>
        </p:nvSpPr>
        <p:spPr>
          <a:xfrm>
            <a:off x="2664648" y="4602002"/>
            <a:ext cx="1659359" cy="312209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101" y="3119562"/>
            <a:ext cx="2233301" cy="1277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59582" y="5736641"/>
            <a:ext cx="63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1,1,2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e5ee755756_0_126"/>
          <p:cNvSpPr/>
          <p:nvPr/>
        </p:nvSpPr>
        <p:spPr>
          <a:xfrm>
            <a:off x="-25" y="-4125"/>
            <a:ext cx="6858000" cy="9906000"/>
          </a:xfrm>
          <a:prstGeom prst="roundRect">
            <a:avLst>
              <a:gd name="adj" fmla="val 2915"/>
            </a:avLst>
          </a:prstGeom>
          <a:noFill/>
          <a:ln w="114300" cap="flat" cmpd="sng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</a:pPr>
            <a:endParaRPr sz="14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45" name="Google Shape;145;g1e5ee755756_0_126"/>
          <p:cNvSpPr txBox="1"/>
          <p:nvPr/>
        </p:nvSpPr>
        <p:spPr>
          <a:xfrm>
            <a:off x="6469266" y="9515206"/>
            <a:ext cx="249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</a:pPr>
            <a:r>
              <a:rPr lang="ru-RU" sz="1200" b="1" dirty="0">
                <a:solidFill>
                  <a:srgbClr val="262626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  <a:endParaRPr sz="1200" b="1" i="0" u="none" strike="noStrike" cap="none" dirty="0">
              <a:solidFill>
                <a:srgbClr val="26262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Google Shape;146;g1e5ee755756_0_126"/>
          <p:cNvSpPr txBox="1"/>
          <p:nvPr/>
        </p:nvSpPr>
        <p:spPr>
          <a:xfrm>
            <a:off x="151300" y="215475"/>
            <a:ext cx="6567000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</a:pPr>
            <a:r>
              <a:rPr lang="ru-RU" sz="1200">
                <a:latin typeface="Open Sans Medium"/>
                <a:ea typeface="Open Sans Medium"/>
                <a:cs typeface="Open Sans Medium"/>
                <a:sym typeface="Open Sans Medium"/>
              </a:rPr>
              <a:t>Название команды</a:t>
            </a:r>
            <a:r>
              <a:rPr lang="ru-RU" sz="1200" i="0" u="none" strike="noStrike" cap="none" dirty="0">
                <a:solidFill>
                  <a:srgbClr val="00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 </a:t>
            </a:r>
            <a:r>
              <a:rPr lang="ru-RU" sz="1200" dirty="0">
                <a:latin typeface="Open Sans Medium"/>
                <a:ea typeface="Open Sans Medium"/>
                <a:cs typeface="Open Sans Medium"/>
                <a:sym typeface="Open Sans Medium"/>
              </a:rPr>
              <a:t>_______________________________________ </a:t>
            </a:r>
            <a:r>
              <a:rPr lang="ru-RU" sz="1200" i="0" u="none" strike="noStrike" cap="none" dirty="0">
                <a:solidFill>
                  <a:srgbClr val="00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 Дат</a:t>
            </a:r>
            <a:r>
              <a:rPr lang="ru-RU" sz="1200" dirty="0">
                <a:latin typeface="Open Sans Medium"/>
                <a:ea typeface="Open Sans Medium"/>
                <a:cs typeface="Open Sans Medium"/>
                <a:sym typeface="Open Sans Medium"/>
              </a:rPr>
              <a:t>а ____________________</a:t>
            </a:r>
            <a:endParaRPr sz="1200" i="0" u="none" strike="noStrike" cap="none" dirty="0">
              <a:solidFill>
                <a:srgbClr val="00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48" name="Google Shape;148;g1e5ee755756_0_126"/>
          <p:cNvSpPr/>
          <p:nvPr/>
        </p:nvSpPr>
        <p:spPr>
          <a:xfrm>
            <a:off x="316325" y="679391"/>
            <a:ext cx="6225300" cy="3693825"/>
          </a:xfrm>
          <a:prstGeom prst="roundRect">
            <a:avLst>
              <a:gd name="adj" fmla="val 7333"/>
            </a:avLst>
          </a:prstGeom>
          <a:solidFill>
            <a:schemeClr val="lt1"/>
          </a:solidFill>
          <a:ln w="28575" cap="flat" cmpd="sng">
            <a:solidFill>
              <a:schemeClr val="accent6">
                <a:lumMod val="40000"/>
                <a:lumOff val="60000"/>
              </a:schemeClr>
            </a:solidFill>
            <a:prstDash val="sys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/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88537" y="938275"/>
            <a:ext cx="46208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/>
          </a:p>
        </p:txBody>
      </p:sp>
      <p:sp>
        <p:nvSpPr>
          <p:cNvPr id="17" name="Прямоугольник 16"/>
          <p:cNvSpPr/>
          <p:nvPr/>
        </p:nvSpPr>
        <p:spPr>
          <a:xfrm>
            <a:off x="4143177" y="7374835"/>
            <a:ext cx="498397" cy="1568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238010" y="9064488"/>
            <a:ext cx="652042" cy="745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518452" y="7453274"/>
            <a:ext cx="400465" cy="160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518452" y="8965096"/>
            <a:ext cx="719558" cy="1739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321904" y="6838122"/>
            <a:ext cx="487018" cy="2087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Google Shape;95;p1"/>
          <p:cNvSpPr/>
          <p:nvPr/>
        </p:nvSpPr>
        <p:spPr>
          <a:xfrm>
            <a:off x="506413" y="827608"/>
            <a:ext cx="1222800" cy="449700"/>
          </a:xfrm>
          <a:prstGeom prst="roundRect">
            <a:avLst>
              <a:gd name="adj" fmla="val 24072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300" b="1" dirty="0">
                <a:latin typeface="Open Sans"/>
                <a:ea typeface="Open Sans"/>
                <a:cs typeface="Open Sans"/>
                <a:sym typeface="Open Sans"/>
              </a:rPr>
              <a:t>Задание </a:t>
            </a:r>
            <a:r>
              <a:rPr lang="ru-RU" sz="1300" b="1" dirty="0" smtClean="0">
                <a:latin typeface="Open Sans"/>
                <a:ea typeface="Open Sans"/>
                <a:cs typeface="Open Sans"/>
                <a:sym typeface="Open Sans"/>
              </a:rPr>
              <a:t>5</a:t>
            </a:r>
            <a:endParaRPr sz="1300" b="1" dirty="0"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322150" y="6731821"/>
            <a:ext cx="6225300" cy="2931774"/>
            <a:chOff x="322150" y="3628052"/>
            <a:chExt cx="6225300" cy="2931774"/>
          </a:xfrm>
        </p:grpSpPr>
        <p:sp>
          <p:nvSpPr>
            <p:cNvPr id="140" name="Google Shape;140;g1e5ee755756_0_126"/>
            <p:cNvSpPr/>
            <p:nvPr/>
          </p:nvSpPr>
          <p:spPr>
            <a:xfrm>
              <a:off x="322150" y="3628052"/>
              <a:ext cx="6225300" cy="2931774"/>
            </a:xfrm>
            <a:prstGeom prst="roundRect">
              <a:avLst>
                <a:gd name="adj" fmla="val 7333"/>
              </a:avLst>
            </a:prstGeom>
            <a:solidFill>
              <a:schemeClr val="lt1"/>
            </a:solidFill>
            <a:ln w="28575" cap="flat" cmpd="sng">
              <a:solidFill>
                <a:schemeClr val="accent6">
                  <a:lumMod val="40000"/>
                  <a:lumOff val="60000"/>
                </a:schemeClr>
              </a:solidFill>
              <a:prstDash val="sys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 panose="020B0604020202020204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844555" y="3725953"/>
              <a:ext cx="43681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Отметьте «галочкой» </a:t>
              </a:r>
              <a:r>
                <a:rPr lang="ru-RU" b="1" dirty="0" smtClean="0"/>
                <a:t>примеры рационального природопользования.</a:t>
              </a:r>
              <a:endParaRPr lang="ru-RU" b="1" dirty="0"/>
            </a:p>
          </p:txBody>
        </p:sp>
        <p:sp>
          <p:nvSpPr>
            <p:cNvPr id="56" name="Google Shape;95;p1"/>
            <p:cNvSpPr/>
            <p:nvPr/>
          </p:nvSpPr>
          <p:spPr>
            <a:xfrm>
              <a:off x="506413" y="3799473"/>
              <a:ext cx="1222800" cy="449700"/>
            </a:xfrm>
            <a:prstGeom prst="roundRect">
              <a:avLst>
                <a:gd name="adj" fmla="val 24072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accent6">
                  <a:lumMod val="40000"/>
                  <a:lumOff val="6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300" b="1" dirty="0">
                  <a:latin typeface="Open Sans"/>
                  <a:ea typeface="Open Sans"/>
                  <a:cs typeface="Open Sans"/>
                  <a:sym typeface="Open Sans"/>
                </a:rPr>
                <a:t>Задание </a:t>
              </a:r>
              <a:r>
                <a:rPr lang="ru-RU" sz="1300" b="1" dirty="0" smtClean="0">
                  <a:latin typeface="Open Sans"/>
                  <a:ea typeface="Open Sans"/>
                  <a:cs typeface="Open Sans"/>
                  <a:sym typeface="Open Sans"/>
                </a:rPr>
                <a:t>7</a:t>
              </a:r>
              <a:endParaRPr sz="1300" b="1" dirty="0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808922" y="793794"/>
            <a:ext cx="44937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Определите вид энергии, которая обеспечивает работу электростанций. Ответьте на вопрос. </a:t>
            </a:r>
            <a:endParaRPr lang="ru-RU" b="1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519553" y="7501053"/>
            <a:ext cx="5855547" cy="2014153"/>
            <a:chOff x="506413" y="4351680"/>
            <a:chExt cx="5855547" cy="2014153"/>
          </a:xfrm>
        </p:grpSpPr>
        <p:grpSp>
          <p:nvGrpSpPr>
            <p:cNvPr id="12" name="Группа 11"/>
            <p:cNvGrpSpPr/>
            <p:nvPr/>
          </p:nvGrpSpPr>
          <p:grpSpPr>
            <a:xfrm>
              <a:off x="506413" y="4363277"/>
              <a:ext cx="2796403" cy="447261"/>
              <a:chOff x="579873" y="4363277"/>
              <a:chExt cx="3616402" cy="447261"/>
            </a:xfrm>
          </p:grpSpPr>
          <p:sp>
            <p:nvSpPr>
              <p:cNvPr id="9" name="Скругленный прямоугольник 8"/>
              <p:cNvSpPr/>
              <p:nvPr/>
            </p:nvSpPr>
            <p:spPr>
              <a:xfrm>
                <a:off x="579873" y="4363277"/>
                <a:ext cx="3616402" cy="447261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Скругленный прямоугольник 10"/>
              <p:cNvSpPr/>
              <p:nvPr/>
            </p:nvSpPr>
            <p:spPr>
              <a:xfrm>
                <a:off x="579874" y="4452730"/>
                <a:ext cx="264952" cy="24847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66" name="Группа 65"/>
            <p:cNvGrpSpPr/>
            <p:nvPr/>
          </p:nvGrpSpPr>
          <p:grpSpPr>
            <a:xfrm>
              <a:off x="516352" y="4873319"/>
              <a:ext cx="2786464" cy="447261"/>
              <a:chOff x="579873" y="4363277"/>
              <a:chExt cx="3613104" cy="447261"/>
            </a:xfrm>
          </p:grpSpPr>
          <p:sp>
            <p:nvSpPr>
              <p:cNvPr id="67" name="Скругленный прямоугольник 66"/>
              <p:cNvSpPr/>
              <p:nvPr/>
            </p:nvSpPr>
            <p:spPr>
              <a:xfrm>
                <a:off x="579873" y="4363277"/>
                <a:ext cx="3613104" cy="447261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8" name="Скругленный прямоугольник 67"/>
              <p:cNvSpPr/>
              <p:nvPr/>
            </p:nvSpPr>
            <p:spPr>
              <a:xfrm>
                <a:off x="579874" y="4452730"/>
                <a:ext cx="264952" cy="24847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0" name="Группа 69"/>
            <p:cNvGrpSpPr/>
            <p:nvPr/>
          </p:nvGrpSpPr>
          <p:grpSpPr>
            <a:xfrm>
              <a:off x="516352" y="5383540"/>
              <a:ext cx="2767613" cy="447261"/>
              <a:chOff x="579873" y="4363277"/>
              <a:chExt cx="3598201" cy="447261"/>
            </a:xfrm>
          </p:grpSpPr>
          <p:sp>
            <p:nvSpPr>
              <p:cNvPr id="71" name="Скругленный прямоугольник 70"/>
              <p:cNvSpPr/>
              <p:nvPr/>
            </p:nvSpPr>
            <p:spPr>
              <a:xfrm>
                <a:off x="579873" y="4363277"/>
                <a:ext cx="3598201" cy="447261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3" name="Скругленный прямоугольник 72"/>
              <p:cNvSpPr/>
              <p:nvPr/>
            </p:nvSpPr>
            <p:spPr>
              <a:xfrm>
                <a:off x="579874" y="4452730"/>
                <a:ext cx="264952" cy="24847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5" name="Группа 74"/>
            <p:cNvGrpSpPr/>
            <p:nvPr/>
          </p:nvGrpSpPr>
          <p:grpSpPr>
            <a:xfrm>
              <a:off x="512939" y="5918572"/>
              <a:ext cx="2780753" cy="447261"/>
              <a:chOff x="456260" y="4394483"/>
              <a:chExt cx="3624921" cy="447261"/>
            </a:xfrm>
          </p:grpSpPr>
          <p:sp>
            <p:nvSpPr>
              <p:cNvPr id="76" name="Скругленный прямоугольник 75"/>
              <p:cNvSpPr/>
              <p:nvPr/>
            </p:nvSpPr>
            <p:spPr>
              <a:xfrm>
                <a:off x="456260" y="4394483"/>
                <a:ext cx="3624921" cy="447261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8" name="Скругленный прямоугольник 77"/>
              <p:cNvSpPr/>
              <p:nvPr/>
            </p:nvSpPr>
            <p:spPr>
              <a:xfrm>
                <a:off x="456260" y="4482539"/>
                <a:ext cx="264952" cy="24847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4" name="Группа 83"/>
            <p:cNvGrpSpPr/>
            <p:nvPr/>
          </p:nvGrpSpPr>
          <p:grpSpPr>
            <a:xfrm>
              <a:off x="3700901" y="4351680"/>
              <a:ext cx="2645360" cy="447261"/>
              <a:chOff x="7907" y="4363277"/>
              <a:chExt cx="3421069" cy="447261"/>
            </a:xfrm>
          </p:grpSpPr>
          <p:sp>
            <p:nvSpPr>
              <p:cNvPr id="85" name="Скругленный прямоугольник 84"/>
              <p:cNvSpPr/>
              <p:nvPr/>
            </p:nvSpPr>
            <p:spPr>
              <a:xfrm>
                <a:off x="13913" y="4363277"/>
                <a:ext cx="3415063" cy="447261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6" name="Скругленный прямоугольник 85"/>
              <p:cNvSpPr/>
              <p:nvPr/>
            </p:nvSpPr>
            <p:spPr>
              <a:xfrm>
                <a:off x="7907" y="4451779"/>
                <a:ext cx="264953" cy="24847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8" name="Группа 87"/>
            <p:cNvGrpSpPr/>
            <p:nvPr/>
          </p:nvGrpSpPr>
          <p:grpSpPr>
            <a:xfrm>
              <a:off x="3720506" y="4863380"/>
              <a:ext cx="2641453" cy="447261"/>
              <a:chOff x="33262" y="4353338"/>
              <a:chExt cx="3416016" cy="447261"/>
            </a:xfrm>
          </p:grpSpPr>
          <p:sp>
            <p:nvSpPr>
              <p:cNvPr id="89" name="Скругленный прямоугольник 88"/>
              <p:cNvSpPr/>
              <p:nvPr/>
            </p:nvSpPr>
            <p:spPr>
              <a:xfrm>
                <a:off x="33262" y="4353338"/>
                <a:ext cx="3416016" cy="447261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0" name="Скругленный прямоугольник 89"/>
              <p:cNvSpPr/>
              <p:nvPr/>
            </p:nvSpPr>
            <p:spPr>
              <a:xfrm>
                <a:off x="33262" y="4452730"/>
                <a:ext cx="264953" cy="24847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91" name="Группа 90"/>
            <p:cNvGrpSpPr/>
            <p:nvPr/>
          </p:nvGrpSpPr>
          <p:grpSpPr>
            <a:xfrm>
              <a:off x="3722053" y="5363658"/>
              <a:ext cx="2636540" cy="447261"/>
              <a:chOff x="19313" y="4363277"/>
              <a:chExt cx="3409662" cy="447261"/>
            </a:xfrm>
          </p:grpSpPr>
          <p:sp>
            <p:nvSpPr>
              <p:cNvPr id="92" name="Скругленный прямоугольник 91"/>
              <p:cNvSpPr/>
              <p:nvPr/>
            </p:nvSpPr>
            <p:spPr>
              <a:xfrm>
                <a:off x="19313" y="4363277"/>
                <a:ext cx="3409662" cy="447261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Скругленный прямоугольник 92"/>
              <p:cNvSpPr/>
              <p:nvPr/>
            </p:nvSpPr>
            <p:spPr>
              <a:xfrm>
                <a:off x="19313" y="4452730"/>
                <a:ext cx="264953" cy="24847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94" name="Группа 93"/>
            <p:cNvGrpSpPr/>
            <p:nvPr/>
          </p:nvGrpSpPr>
          <p:grpSpPr>
            <a:xfrm>
              <a:off x="3722054" y="5869198"/>
              <a:ext cx="2639906" cy="447261"/>
              <a:chOff x="19313" y="4378492"/>
              <a:chExt cx="3414015" cy="447261"/>
            </a:xfrm>
          </p:grpSpPr>
          <p:sp>
            <p:nvSpPr>
              <p:cNvPr id="95" name="Скругленный прямоугольник 94"/>
              <p:cNvSpPr/>
              <p:nvPr/>
            </p:nvSpPr>
            <p:spPr>
              <a:xfrm>
                <a:off x="19313" y="4378492"/>
                <a:ext cx="3414015" cy="447261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7" name="Скругленный прямоугольник 96"/>
              <p:cNvSpPr/>
              <p:nvPr/>
            </p:nvSpPr>
            <p:spPr>
              <a:xfrm>
                <a:off x="19775" y="4497778"/>
                <a:ext cx="264953" cy="24847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43" y="1257177"/>
            <a:ext cx="3464503" cy="2378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12743" y="1470990"/>
            <a:ext cx="310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256183" y="1515885"/>
            <a:ext cx="318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32037" y="2557884"/>
            <a:ext cx="3200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256183" y="2600832"/>
            <a:ext cx="318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4028626" y="2057400"/>
            <a:ext cx="229378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>
            <a:off x="4028626" y="2388704"/>
            <a:ext cx="229378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>
            <a:off x="4055803" y="2725086"/>
            <a:ext cx="229378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>
            <a:off x="4065620" y="3032863"/>
            <a:ext cx="229378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899336" y="1778767"/>
            <a:ext cx="332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96" name="TextBox 95"/>
          <p:cNvSpPr txBox="1"/>
          <p:nvPr/>
        </p:nvSpPr>
        <p:spPr>
          <a:xfrm>
            <a:off x="3918917" y="2117032"/>
            <a:ext cx="332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8" name="TextBox 97"/>
          <p:cNvSpPr txBox="1"/>
          <p:nvPr/>
        </p:nvSpPr>
        <p:spPr>
          <a:xfrm>
            <a:off x="3938522" y="2446511"/>
            <a:ext cx="332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99" name="TextBox 98"/>
          <p:cNvSpPr txBox="1"/>
          <p:nvPr/>
        </p:nvSpPr>
        <p:spPr>
          <a:xfrm>
            <a:off x="3926188" y="2770792"/>
            <a:ext cx="332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4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32037" y="3528391"/>
            <a:ext cx="59273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Какие виды электростанций не оказывают негативное влияние на окружающую среду? Отметьте цифры.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41574" y="3972098"/>
            <a:ext cx="792411" cy="311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Ответ:</a:t>
            </a:r>
            <a:endParaRPr lang="ru-RU" b="1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V="1">
            <a:off x="5499316" y="4210637"/>
            <a:ext cx="823090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058" y="2800270"/>
            <a:ext cx="251332" cy="248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3" name="Google Shape;148;g1e5ee755756_0_126"/>
          <p:cNvSpPr/>
          <p:nvPr/>
        </p:nvSpPr>
        <p:spPr>
          <a:xfrm>
            <a:off x="322150" y="4538869"/>
            <a:ext cx="6225300" cy="1984513"/>
          </a:xfrm>
          <a:prstGeom prst="roundRect">
            <a:avLst>
              <a:gd name="adj" fmla="val 7333"/>
            </a:avLst>
          </a:prstGeom>
          <a:solidFill>
            <a:schemeClr val="lt1"/>
          </a:solidFill>
          <a:ln w="28575" cap="flat" cmpd="sng">
            <a:solidFill>
              <a:schemeClr val="accent6">
                <a:lumMod val="40000"/>
                <a:lumOff val="60000"/>
              </a:schemeClr>
            </a:solidFill>
            <a:prstDash val="sys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/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4" name="Google Shape;95;p1"/>
          <p:cNvSpPr/>
          <p:nvPr/>
        </p:nvSpPr>
        <p:spPr>
          <a:xfrm>
            <a:off x="529493" y="4724025"/>
            <a:ext cx="1222800" cy="449700"/>
          </a:xfrm>
          <a:prstGeom prst="roundRect">
            <a:avLst>
              <a:gd name="adj" fmla="val 24072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300" b="1" dirty="0">
                <a:latin typeface="Open Sans"/>
                <a:ea typeface="Open Sans"/>
                <a:cs typeface="Open Sans"/>
                <a:sym typeface="Open Sans"/>
              </a:rPr>
              <a:t>Задание </a:t>
            </a:r>
            <a:r>
              <a:rPr lang="ru-RU" sz="1300" b="1" dirty="0">
                <a:latin typeface="Open Sans"/>
                <a:ea typeface="Open Sans"/>
                <a:cs typeface="Open Sans"/>
                <a:sym typeface="Open Sans"/>
              </a:rPr>
              <a:t>6</a:t>
            </a:r>
            <a:endParaRPr sz="1300" b="1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88535" y="4577017"/>
            <a:ext cx="46807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Переработка одной тонны бумаги сохраняет 10 деревьев. Из 1 кг макулатуры можно изготовить 25 школьных тетрадей. Сколько тетрадей можно произвести, сохранив при этом 10 деревьев?</a:t>
            </a:r>
            <a:endParaRPr lang="ru-RU" b="1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37" y="5531124"/>
            <a:ext cx="5977336" cy="831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752136" y="7474670"/>
            <a:ext cx="2563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использование макулатуры и металлолома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940069" y="8572834"/>
            <a:ext cx="25638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</a:t>
            </a:r>
            <a:r>
              <a:rPr lang="ru-RU" dirty="0" smtClean="0"/>
              <a:t>осадка деревьев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752136" y="9018153"/>
            <a:ext cx="2544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э</a:t>
            </a:r>
            <a:r>
              <a:rPr lang="ru-RU" dirty="0" smtClean="0"/>
              <a:t>кономное расходование ресурсов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3909100" y="7463073"/>
            <a:ext cx="2440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</a:t>
            </a:r>
            <a:r>
              <a:rPr lang="ru-RU" dirty="0" smtClean="0"/>
              <a:t>спользование очистных сооружений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752136" y="8484995"/>
            <a:ext cx="2544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</a:t>
            </a:r>
            <a:r>
              <a:rPr lang="ru-RU" dirty="0" smtClean="0"/>
              <a:t>оздание национальных парков и заповедников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723445" y="8082494"/>
            <a:ext cx="25638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</a:t>
            </a:r>
            <a:r>
              <a:rPr lang="ru-RU" dirty="0" smtClean="0"/>
              <a:t>брос отходов в реки и моря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3938522" y="8052847"/>
            <a:ext cx="2411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</a:t>
            </a:r>
            <a:r>
              <a:rPr lang="ru-RU" dirty="0" smtClean="0"/>
              <a:t>ырубка лесов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947250" y="9088607"/>
            <a:ext cx="2430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з</a:t>
            </a:r>
            <a:r>
              <a:rPr lang="ru-RU" dirty="0" smtClean="0"/>
              <a:t>агрязнение атмосферы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1795</Words>
  <Application>WPS Presentation</Application>
  <PresentationFormat>Лист A4 (210x297 мм)</PresentationFormat>
  <Paragraphs>139</Paragraphs>
  <Slides>3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3" baseType="lpstr">
      <vt:lpstr>Arial</vt:lpstr>
      <vt:lpstr>SimSun</vt:lpstr>
      <vt:lpstr>Wingdings</vt:lpstr>
      <vt:lpstr>Arial</vt:lpstr>
      <vt:lpstr>Calibri</vt:lpstr>
      <vt:lpstr>Open Sans</vt:lpstr>
      <vt:lpstr>Open Sans Medium</vt:lpstr>
      <vt:lpstr>Microsoft YaHei</vt:lpstr>
      <vt:lpstr>Arial Unicode MS</vt:lpstr>
      <vt:lpstr>Тема Office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Admin</cp:lastModifiedBy>
  <cp:revision>386</cp:revision>
  <dcterms:created xsi:type="dcterms:W3CDTF">2025-01-18T11:24:35Z</dcterms:created>
  <dcterms:modified xsi:type="dcterms:W3CDTF">2025-01-18T11:26:36Z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2DE5C39DC4054CBC81B149FE4EA52E98_13</vt:lpwstr>
  </property>
  <property fmtid="{D5CDD505-2E9C-101B-9397-08002B2CF9AE}" pid="3" name="KSOProductBuildVer">
    <vt:lpwstr>1049-12.2.0.19805</vt:lpwstr>
  </property>
</Properties>
</file>